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g" ContentType="image/jpg"/>
  <Override PartName="/ppt/media/image5.jpg" ContentType="image/jpg"/>
  <Override PartName="/ppt/media/image6.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1.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7.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9" r:id="rId4"/>
    <p:sldId id="260" r:id="rId5"/>
    <p:sldId id="261" r:id="rId6"/>
    <p:sldId id="265" r:id="rId7"/>
    <p:sldId id="262" r:id="rId8"/>
    <p:sldId id="263" r:id="rId9"/>
    <p:sldId id="264" r:id="rId10"/>
    <p:sldId id="267" r:id="rId11"/>
    <p:sldId id="270" r:id="rId12"/>
  </p:sldIdLst>
  <p:sldSz cx="20104100" cy="1096645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66006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19"/>
    <p:restoredTop sz="94720"/>
  </p:normalViewPr>
  <p:slideViewPr>
    <p:cSldViewPr>
      <p:cViewPr varScale="1">
        <p:scale>
          <a:sx n="69" d="100"/>
          <a:sy n="69" d="100"/>
        </p:scale>
        <p:origin x="978"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3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2952531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534624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218907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1092897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379683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167915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296809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267839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158553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325848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47988" tIns="23994" rIns="47988" bIns="23994">
            <a:normAutofit fontScale="25000" lnSpcReduction="20000"/>
          </a:bodyPr>
          <a:lstStyle/>
          <a:p>
            <a:endParaRPr/>
          </a:p>
        </p:txBody>
      </p:sp>
    </p:spTree>
    <p:extLst>
      <p:ext uri="{BB962C8B-B14F-4D97-AF65-F5344CB8AC3E}">
        <p14:creationId xmlns:p14="http://schemas.microsoft.com/office/powerpoint/2010/main" val="4192619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399599"/>
            <a:ext cx="17088486" cy="230295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141212"/>
            <a:ext cx="14072870" cy="27416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5D6468"/>
                </a:solidFill>
                <a:latin typeface="Arial"/>
                <a:cs typeface="Arial"/>
              </a:defRPr>
            </a:lvl1pPr>
          </a:lstStyle>
          <a:p>
            <a:endParaRPr/>
          </a:p>
        </p:txBody>
      </p:sp>
      <p:sp>
        <p:nvSpPr>
          <p:cNvPr id="3" name="Holder 3"/>
          <p:cNvSpPr>
            <a:spLocks noGrp="1"/>
          </p:cNvSpPr>
          <p:nvPr>
            <p:ph sz="half" idx="2"/>
          </p:nvPr>
        </p:nvSpPr>
        <p:spPr>
          <a:xfrm>
            <a:off x="1005205" y="2522283"/>
            <a:ext cx="8745284" cy="723785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522283"/>
            <a:ext cx="8745284" cy="723785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00" b="0" i="0">
                <a:solidFill>
                  <a:srgbClr val="5D6468"/>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92289" y="3314084"/>
            <a:ext cx="15519521" cy="1295400"/>
          </a:xfrm>
          <a:prstGeom prst="rect">
            <a:avLst/>
          </a:prstGeom>
        </p:spPr>
        <p:txBody>
          <a:bodyPr wrap="square" lIns="0" tIns="0" rIns="0" bIns="0">
            <a:spAutoFit/>
          </a:bodyPr>
          <a:lstStyle>
            <a:lvl1pPr>
              <a:defRPr sz="4600" b="0" i="0">
                <a:solidFill>
                  <a:srgbClr val="5D6468"/>
                </a:solidFill>
                <a:latin typeface="Arial"/>
                <a:cs typeface="Arial"/>
              </a:defRPr>
            </a:lvl1pPr>
          </a:lstStyle>
          <a:p>
            <a:endParaRPr/>
          </a:p>
        </p:txBody>
      </p:sp>
      <p:sp>
        <p:nvSpPr>
          <p:cNvPr id="3" name="Holder 3"/>
          <p:cNvSpPr>
            <a:spLocks noGrp="1"/>
          </p:cNvSpPr>
          <p:nvPr>
            <p:ph type="body" idx="1"/>
          </p:nvPr>
        </p:nvSpPr>
        <p:spPr>
          <a:xfrm>
            <a:off x="1005205" y="2522283"/>
            <a:ext cx="18093690" cy="723785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198799"/>
            <a:ext cx="6433312" cy="54832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198799"/>
            <a:ext cx="4623943" cy="54832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11/8/2018</a:t>
            </a:fld>
            <a:endParaRPr lang="en-US"/>
          </a:p>
        </p:txBody>
      </p:sp>
      <p:sp>
        <p:nvSpPr>
          <p:cNvPr id="6" name="Holder 6"/>
          <p:cNvSpPr>
            <a:spLocks noGrp="1"/>
          </p:cNvSpPr>
          <p:nvPr>
            <p:ph type="sldNum" sz="quarter" idx="7"/>
          </p:nvPr>
        </p:nvSpPr>
        <p:spPr>
          <a:xfrm>
            <a:off x="14474953" y="10198799"/>
            <a:ext cx="4623943" cy="54832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3979" r="3001"/>
          <a:stretch/>
        </p:blipFill>
        <p:spPr>
          <a:xfrm>
            <a:off x="-17236" y="0"/>
            <a:ext cx="20121336" cy="12873521"/>
          </a:xfrm>
          <a:prstGeom prst="rect">
            <a:avLst/>
          </a:prstGeom>
        </p:spPr>
      </p:pic>
      <p:sp>
        <p:nvSpPr>
          <p:cNvPr id="2" name="object 2"/>
          <p:cNvSpPr/>
          <p:nvPr/>
        </p:nvSpPr>
        <p:spPr>
          <a:xfrm>
            <a:off x="-17236" y="12508396"/>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8250" y="301625"/>
            <a:ext cx="5181599" cy="19694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21399"/>
            <a:ext cx="5480050" cy="9979868"/>
          </a:xfrm>
          <a:custGeom>
            <a:avLst/>
            <a:gdLst/>
            <a:ahLst/>
            <a:cxnLst/>
            <a:rect l="l" t="t" r="r" b="b"/>
            <a:pathLst>
              <a:path w="6600190" h="6022340">
                <a:moveTo>
                  <a:pt x="0" y="6021888"/>
                </a:moveTo>
                <a:lnTo>
                  <a:pt x="6599830" y="6021888"/>
                </a:lnTo>
                <a:lnTo>
                  <a:pt x="6599830" y="0"/>
                </a:lnTo>
                <a:lnTo>
                  <a:pt x="0" y="0"/>
                </a:lnTo>
                <a:lnTo>
                  <a:pt x="0" y="6021888"/>
                </a:lnTo>
                <a:close/>
              </a:path>
            </a:pathLst>
          </a:custGeom>
          <a:solidFill>
            <a:srgbClr val="E5E4E3"/>
          </a:solidFill>
        </p:spPr>
        <p:txBody>
          <a:bodyPr wrap="square" lIns="0" tIns="0" rIns="0" bIns="0" rtlCol="0"/>
          <a:lstStyle/>
          <a:p>
            <a:endParaRPr/>
          </a:p>
        </p:txBody>
      </p:sp>
      <p:sp>
        <p:nvSpPr>
          <p:cNvPr id="4" name="object 4"/>
          <p:cNvSpPr/>
          <p:nvPr/>
        </p:nvSpPr>
        <p:spPr>
          <a:xfrm>
            <a:off x="0" y="-20197"/>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2" name="object 12"/>
          <p:cNvSpPr txBox="1"/>
          <p:nvPr/>
        </p:nvSpPr>
        <p:spPr>
          <a:xfrm>
            <a:off x="617855" y="980197"/>
            <a:ext cx="4244340" cy="9181937"/>
          </a:xfrm>
          <a:prstGeom prst="rect">
            <a:avLst/>
          </a:prstGeom>
        </p:spPr>
        <p:txBody>
          <a:bodyPr vert="horz" wrap="square" lIns="0" tIns="0" rIns="0" bIns="0" rtlCol="0">
            <a:spAutoFit/>
          </a:bodyPr>
          <a:lstStyle/>
          <a:p>
            <a:pPr marL="12700" marR="5080">
              <a:lnSpc>
                <a:spcPct val="138800"/>
              </a:lnSpc>
            </a:pPr>
            <a:r>
              <a:rPr lang="en-US" sz="2400" dirty="0"/>
              <a:t>Stay in the heart of Downtown Knoxville, Tennessee, within walking distance of fabulous restaurants, bars and shops, Enjoy an authentic college town spirit from our hotel near the University of Tennessee and the city's culture, nightlife, sports and events. You'll find lots to see and do close to Crowne Plaza Knoxville Downtown University, including the Market Square Farmers' Market, Knoxville Convention Center, and the </a:t>
            </a:r>
            <a:r>
              <a:rPr lang="en-US" sz="2400" dirty="0" err="1"/>
              <a:t>Sunsphere</a:t>
            </a:r>
            <a:r>
              <a:rPr lang="en-US" sz="2400" dirty="0"/>
              <a:t> at World's Fair Park</a:t>
            </a:r>
            <a:r>
              <a:rPr lang="en-US" sz="2400" dirty="0" smtClean="0"/>
              <a:t>.</a:t>
            </a:r>
          </a:p>
          <a:p>
            <a:pPr marL="12700" marR="5080">
              <a:lnSpc>
                <a:spcPct val="138800"/>
              </a:lnSpc>
            </a:pPr>
            <a:endParaRPr lang="en-US" sz="2400" dirty="0">
              <a:latin typeface="Arial"/>
              <a:cs typeface="Arial"/>
            </a:endParaRPr>
          </a:p>
          <a:p>
            <a:pPr marL="12700" marR="5080">
              <a:lnSpc>
                <a:spcPct val="138800"/>
              </a:lnSpc>
            </a:pPr>
            <a:r>
              <a:rPr lang="en-US" sz="2400" dirty="0" smtClean="0">
                <a:latin typeface="Arial"/>
                <a:cs typeface="Arial"/>
              </a:rPr>
              <a:t>401 W. Summit Hill Dr.</a:t>
            </a:r>
          </a:p>
          <a:p>
            <a:pPr marL="12700" marR="5080">
              <a:lnSpc>
                <a:spcPct val="138800"/>
              </a:lnSpc>
            </a:pPr>
            <a:r>
              <a:rPr lang="en-US" sz="2400" dirty="0" smtClean="0">
                <a:latin typeface="Arial"/>
                <a:cs typeface="Arial"/>
              </a:rPr>
              <a:t>Knoxville, TN 37902</a:t>
            </a:r>
            <a:endParaRPr sz="2400" dirty="0">
              <a:latin typeface="Arial"/>
              <a:cs typeface="Arial"/>
            </a:endParaRPr>
          </a:p>
        </p:txBody>
      </p:sp>
      <p:sp>
        <p:nvSpPr>
          <p:cNvPr id="14" name="object 14"/>
          <p:cNvSpPr/>
          <p:nvPr/>
        </p:nvSpPr>
        <p:spPr>
          <a:xfrm>
            <a:off x="670136" y="7043958"/>
            <a:ext cx="0" cy="1891664"/>
          </a:xfrm>
          <a:custGeom>
            <a:avLst/>
            <a:gdLst/>
            <a:ahLst/>
            <a:cxnLst/>
            <a:rect l="l" t="t" r="r" b="b"/>
            <a:pathLst>
              <a:path h="1891665">
                <a:moveTo>
                  <a:pt x="0" y="1891217"/>
                </a:moveTo>
                <a:lnTo>
                  <a:pt x="0" y="0"/>
                </a:lnTo>
                <a:lnTo>
                  <a:pt x="0" y="1891217"/>
                </a:lnTo>
                <a:close/>
              </a:path>
            </a:pathLst>
          </a:custGeom>
          <a:solidFill>
            <a:srgbClr val="FFFFFF"/>
          </a:solidFill>
        </p:spPr>
        <p:txBody>
          <a:bodyPr wrap="square" lIns="0" tIns="0" rIns="0" bIns="0" rtlCol="0"/>
          <a:lstStyle/>
          <a:p>
            <a:endParaRPr/>
          </a:p>
        </p:txBody>
      </p:sp>
      <p:sp>
        <p:nvSpPr>
          <p:cNvPr id="17" name="object 17"/>
          <p:cNvSpPr txBox="1"/>
          <p:nvPr/>
        </p:nvSpPr>
        <p:spPr>
          <a:xfrm>
            <a:off x="657417" y="82209"/>
            <a:ext cx="4244340" cy="430887"/>
          </a:xfrm>
          <a:prstGeom prst="rect">
            <a:avLst/>
          </a:prstGeom>
        </p:spPr>
        <p:txBody>
          <a:bodyPr vert="horz" wrap="square" lIns="0" tIns="0" rIns="0" bIns="0" rtlCol="0">
            <a:spAutoFit/>
          </a:bodyPr>
          <a:lstStyle/>
          <a:p>
            <a:pPr marL="12700">
              <a:lnSpc>
                <a:spcPct val="100000"/>
              </a:lnSpc>
            </a:pPr>
            <a:r>
              <a:rPr lang="en-US" sz="2800" b="1" spc="5" dirty="0" smtClean="0">
                <a:solidFill>
                  <a:srgbClr val="FFFFFF"/>
                </a:solidFill>
                <a:latin typeface="Arial"/>
                <a:cs typeface="Arial"/>
              </a:rPr>
              <a:t>LOCATION</a:t>
            </a:r>
            <a:r>
              <a:rPr lang="en-US" sz="1650" spc="5" dirty="0" smtClean="0">
                <a:solidFill>
                  <a:srgbClr val="FFFFFF"/>
                </a:solidFill>
                <a:latin typeface="Arial"/>
                <a:cs typeface="Arial"/>
              </a:rPr>
              <a:t> </a:t>
            </a:r>
            <a:endParaRPr sz="1650" dirty="0">
              <a:latin typeface="Arial"/>
              <a:cs typeface="Arial"/>
            </a:endParaRPr>
          </a:p>
        </p:txBody>
      </p:sp>
      <p:sp>
        <p:nvSpPr>
          <p:cNvPr id="19" name="object 19"/>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250" y="1139825"/>
            <a:ext cx="12407419" cy="901293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2339" y="8259464"/>
            <a:ext cx="20104100" cy="2341880"/>
          </a:xfrm>
          <a:custGeom>
            <a:avLst/>
            <a:gdLst/>
            <a:ahLst/>
            <a:cxnLst/>
            <a:rect l="l" t="t" r="r" b="b"/>
            <a:pathLst>
              <a:path w="20104100" h="2341879">
                <a:moveTo>
                  <a:pt x="0" y="2341802"/>
                </a:moveTo>
                <a:lnTo>
                  <a:pt x="20104099" y="2341802"/>
                </a:lnTo>
                <a:lnTo>
                  <a:pt x="20104100" y="0"/>
                </a:lnTo>
                <a:lnTo>
                  <a:pt x="0" y="0"/>
                </a:lnTo>
                <a:lnTo>
                  <a:pt x="0" y="2341802"/>
                </a:lnTo>
              </a:path>
            </a:pathLst>
          </a:custGeom>
          <a:solidFill>
            <a:srgbClr val="91BCC4"/>
          </a:solidFill>
        </p:spPr>
        <p:txBody>
          <a:bodyPr wrap="square" lIns="0" tIns="0" rIns="0" bIns="0" rtlCol="0"/>
          <a:lstStyle/>
          <a:p>
            <a:endParaRPr/>
          </a:p>
        </p:txBody>
      </p:sp>
      <p:sp>
        <p:nvSpPr>
          <p:cNvPr id="7" name="object 7"/>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850" y="2663825"/>
            <a:ext cx="10775723" cy="4095750"/>
          </a:xfrm>
          <a:prstGeom prst="rect">
            <a:avLst/>
          </a:prstGeom>
        </p:spPr>
      </p:pic>
      <p:sp>
        <p:nvSpPr>
          <p:cNvPr id="2" name="TextBox 1"/>
          <p:cNvSpPr txBox="1"/>
          <p:nvPr/>
        </p:nvSpPr>
        <p:spPr>
          <a:xfrm>
            <a:off x="374650" y="8999499"/>
            <a:ext cx="19583400" cy="630942"/>
          </a:xfrm>
          <a:prstGeom prst="rect">
            <a:avLst/>
          </a:prstGeom>
          <a:noFill/>
        </p:spPr>
        <p:txBody>
          <a:bodyPr wrap="square" rtlCol="0">
            <a:spAutoFit/>
          </a:bodyPr>
          <a:lstStyle/>
          <a:p>
            <a:r>
              <a:rPr lang="en-US" sz="3500" b="1" dirty="0" smtClean="0">
                <a:solidFill>
                  <a:srgbClr val="CC0099"/>
                </a:solidFill>
              </a:rPr>
              <a:t>For Information Contact: Jeff Shrewsbury  	865-522-2600 ext. 2345 	  jshrewsbury@crowneknox.com</a:t>
            </a:r>
            <a:endParaRPr lang="en-US" sz="3500" b="1" dirty="0">
              <a:solidFill>
                <a:srgbClr val="CC0099"/>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006344" y="9036147"/>
            <a:ext cx="10097770" cy="1586230"/>
          </a:xfrm>
          <a:custGeom>
            <a:avLst/>
            <a:gdLst/>
            <a:ahLst/>
            <a:cxnLst/>
            <a:rect l="l" t="t" r="r" b="b"/>
            <a:pathLst>
              <a:path w="10097769" h="1586229">
                <a:moveTo>
                  <a:pt x="0" y="1586152"/>
                </a:moveTo>
                <a:lnTo>
                  <a:pt x="10097741" y="1586152"/>
                </a:lnTo>
                <a:lnTo>
                  <a:pt x="10097741" y="0"/>
                </a:lnTo>
                <a:lnTo>
                  <a:pt x="0" y="0"/>
                </a:lnTo>
                <a:lnTo>
                  <a:pt x="0" y="1586152"/>
                </a:lnTo>
              </a:path>
            </a:pathLst>
          </a:custGeom>
          <a:solidFill>
            <a:srgbClr val="91BEC6"/>
          </a:solidFill>
        </p:spPr>
        <p:txBody>
          <a:bodyPr wrap="square" lIns="0" tIns="0" rIns="0" bIns="0" rtlCol="0"/>
          <a:lstStyle/>
          <a:p>
            <a:endParaRPr/>
          </a:p>
        </p:txBody>
      </p:sp>
      <p:sp>
        <p:nvSpPr>
          <p:cNvPr id="6" name="object 6"/>
          <p:cNvSpPr txBox="1"/>
          <p:nvPr/>
        </p:nvSpPr>
        <p:spPr>
          <a:xfrm>
            <a:off x="9694118" y="9378749"/>
            <a:ext cx="3835800" cy="923330"/>
          </a:xfrm>
          <a:prstGeom prst="rect">
            <a:avLst/>
          </a:prstGeom>
        </p:spPr>
        <p:txBody>
          <a:bodyPr vert="horz" wrap="square" lIns="0" tIns="0" rIns="0" bIns="0" rtlCol="0">
            <a:spAutoFit/>
          </a:bodyPr>
          <a:lstStyle/>
          <a:p>
            <a:pPr algn="ctr">
              <a:lnSpc>
                <a:spcPct val="100000"/>
              </a:lnSpc>
            </a:pPr>
            <a:r>
              <a:rPr lang="en-US" sz="2000" spc="-20" dirty="0" smtClean="0">
                <a:solidFill>
                  <a:schemeClr val="bg1"/>
                </a:solidFill>
                <a:latin typeface="ArialMT"/>
                <a:cs typeface="Arial"/>
              </a:rPr>
              <a:t>401 W Summit Hill Dr.</a:t>
            </a:r>
          </a:p>
          <a:p>
            <a:pPr algn="ctr">
              <a:lnSpc>
                <a:spcPct val="100000"/>
              </a:lnSpc>
            </a:pPr>
            <a:r>
              <a:rPr lang="en-US" sz="2000" spc="-20" dirty="0" smtClean="0">
                <a:solidFill>
                  <a:schemeClr val="bg1"/>
                </a:solidFill>
                <a:latin typeface="ArialMT"/>
                <a:cs typeface="Arial"/>
              </a:rPr>
              <a:t>Knoxville, Tennessee</a:t>
            </a:r>
          </a:p>
          <a:p>
            <a:pPr algn="ctr">
              <a:lnSpc>
                <a:spcPct val="100000"/>
              </a:lnSpc>
            </a:pPr>
            <a:r>
              <a:rPr lang="en-US" sz="2000" spc="-20" dirty="0" smtClean="0">
                <a:solidFill>
                  <a:schemeClr val="bg1"/>
                </a:solidFill>
                <a:latin typeface="ArialMT"/>
                <a:cs typeface="Arial"/>
              </a:rPr>
              <a:t>37902</a:t>
            </a:r>
            <a:endParaRPr sz="2000" spc="-20" dirty="0">
              <a:solidFill>
                <a:schemeClr val="bg1"/>
              </a:solidFill>
              <a:latin typeface="ArialMT"/>
              <a:cs typeface="Arial"/>
            </a:endParaRPr>
          </a:p>
        </p:txBody>
      </p:sp>
      <p:sp>
        <p:nvSpPr>
          <p:cNvPr id="9" name="object 9"/>
          <p:cNvSpPr txBox="1"/>
          <p:nvPr/>
        </p:nvSpPr>
        <p:spPr>
          <a:xfrm>
            <a:off x="13637950" y="9611412"/>
            <a:ext cx="2867334" cy="317010"/>
          </a:xfrm>
          <a:prstGeom prst="rect">
            <a:avLst/>
          </a:prstGeom>
        </p:spPr>
        <p:txBody>
          <a:bodyPr vert="horz" wrap="square" lIns="0" tIns="0" rIns="0" bIns="0" rtlCol="0">
            <a:spAutoFit/>
          </a:bodyPr>
          <a:lstStyle/>
          <a:p>
            <a:pPr marL="12700" marR="5080" algn="ctr">
              <a:lnSpc>
                <a:spcPct val="103200"/>
              </a:lnSpc>
            </a:pPr>
            <a:r>
              <a:rPr lang="en-US" sz="2000" dirty="0" smtClean="0">
                <a:solidFill>
                  <a:schemeClr val="bg1"/>
                </a:solidFill>
                <a:latin typeface="ArialMT"/>
              </a:rPr>
              <a:t>(868) 522-2600</a:t>
            </a:r>
            <a:r>
              <a:rPr lang="en-US" sz="2000" dirty="0">
                <a:solidFill>
                  <a:schemeClr val="bg1"/>
                </a:solidFill>
                <a:latin typeface="ArialMT"/>
              </a:rPr>
              <a:t> </a:t>
            </a:r>
            <a:endParaRPr sz="1900" dirty="0">
              <a:solidFill>
                <a:schemeClr val="bg1"/>
              </a:solidFill>
              <a:latin typeface="ArialMT"/>
              <a:cs typeface="Arial"/>
            </a:endParaRPr>
          </a:p>
        </p:txBody>
      </p:sp>
      <p:sp>
        <p:nvSpPr>
          <p:cNvPr id="10" name="object 10"/>
          <p:cNvSpPr txBox="1"/>
          <p:nvPr/>
        </p:nvSpPr>
        <p:spPr>
          <a:xfrm>
            <a:off x="11612018" y="6013600"/>
            <a:ext cx="7238365" cy="2585323"/>
          </a:xfrm>
          <a:prstGeom prst="rect">
            <a:avLst/>
          </a:prstGeom>
        </p:spPr>
        <p:txBody>
          <a:bodyPr vert="horz" wrap="square" lIns="0" tIns="0" rIns="0" bIns="0" rtlCol="0">
            <a:spAutoFit/>
          </a:bodyPr>
          <a:lstStyle/>
          <a:p>
            <a:pPr algn="ctr"/>
            <a:r>
              <a:rPr lang="en-US" sz="2400" dirty="0">
                <a:solidFill>
                  <a:schemeClr val="bg1">
                    <a:lumMod val="50000"/>
                  </a:schemeClr>
                </a:solidFill>
                <a:latin typeface="Agenda-Light"/>
              </a:rPr>
              <a:t>Combining luxurious comfort with quiet sophistication, Crowne Plaza Downtown Knoxville offers a home away from home in the heart of the city. Our prime location close to the University of Tennessee and Knoxville's largest offices and corporate campuses makes us one of the best hotels in Knoxville for business travel. </a:t>
            </a:r>
          </a:p>
        </p:txBody>
      </p:sp>
      <p:sp>
        <p:nvSpPr>
          <p:cNvPr id="11" name="object 11"/>
          <p:cNvSpPr/>
          <p:nvPr/>
        </p:nvSpPr>
        <p:spPr>
          <a:xfrm>
            <a:off x="13291667" y="9143807"/>
            <a:ext cx="0" cy="1252220"/>
          </a:xfrm>
          <a:custGeom>
            <a:avLst/>
            <a:gdLst/>
            <a:ahLst/>
            <a:cxnLst/>
            <a:rect l="l" t="t" r="r" b="b"/>
            <a:pathLst>
              <a:path h="1252220">
                <a:moveTo>
                  <a:pt x="0" y="0"/>
                </a:moveTo>
                <a:lnTo>
                  <a:pt x="0" y="1252190"/>
                </a:lnTo>
              </a:path>
            </a:pathLst>
          </a:custGeom>
          <a:ln w="16530">
            <a:solidFill>
              <a:srgbClr val="FFFFFF"/>
            </a:solidFill>
          </a:ln>
        </p:spPr>
        <p:txBody>
          <a:bodyPr wrap="square" lIns="0" tIns="0" rIns="0" bIns="0" rtlCol="0"/>
          <a:lstStyle/>
          <a:p>
            <a:endParaRPr/>
          </a:p>
        </p:txBody>
      </p:sp>
      <p:sp>
        <p:nvSpPr>
          <p:cNvPr id="12" name="object 12"/>
          <p:cNvSpPr/>
          <p:nvPr/>
        </p:nvSpPr>
        <p:spPr>
          <a:xfrm>
            <a:off x="16818790" y="9143807"/>
            <a:ext cx="0" cy="1252220"/>
          </a:xfrm>
          <a:custGeom>
            <a:avLst/>
            <a:gdLst/>
            <a:ahLst/>
            <a:cxnLst/>
            <a:rect l="l" t="t" r="r" b="b"/>
            <a:pathLst>
              <a:path h="1252220">
                <a:moveTo>
                  <a:pt x="0" y="0"/>
                </a:moveTo>
                <a:lnTo>
                  <a:pt x="0" y="1252190"/>
                </a:lnTo>
              </a:path>
            </a:pathLst>
          </a:custGeom>
          <a:ln w="16530">
            <a:solidFill>
              <a:srgbClr val="FFFFFF"/>
            </a:solidFill>
          </a:ln>
        </p:spPr>
        <p:txBody>
          <a:bodyPr wrap="square" lIns="0" tIns="0" rIns="0" bIns="0" rtlCol="0"/>
          <a:lstStyle/>
          <a:p>
            <a:endParaRPr/>
          </a:p>
        </p:txBody>
      </p:sp>
      <p:sp>
        <p:nvSpPr>
          <p:cNvPr id="51" name="object 51"/>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sp>
        <p:nvSpPr>
          <p:cNvPr id="59" name="TextBox 11"/>
          <p:cNvSpPr txBox="1"/>
          <p:nvPr/>
        </p:nvSpPr>
        <p:spPr>
          <a:xfrm>
            <a:off x="4434392" y="4052553"/>
            <a:ext cx="1137560" cy="411620"/>
          </a:xfrm>
          <a:prstGeom prst="rect">
            <a:avLst/>
          </a:prstGeom>
          <a:solidFill>
            <a:srgbClr val="5D6367"/>
          </a:solidFill>
          <a:ln>
            <a:noFill/>
          </a:ln>
        </p:spPr>
        <p:txBody>
          <a:bodyPr wrap="square" lIns="0" tIns="0" rIns="0" bIns="0" anchor="ctr"/>
          <a:lstStyle/>
          <a:p>
            <a:pPr indent="12700" algn="ctr">
              <a:defRPr lang="en-US"/>
            </a:pPr>
            <a:r>
              <a:rPr sz="2700" spc="417" dirty="0">
                <a:solidFill>
                  <a:srgbClr val="E1DFDD"/>
                </a:solidFill>
                <a:latin typeface="Agenda-Regular" charset="77"/>
                <a:ea typeface="Agenda-Regular" charset="77"/>
                <a:cs typeface="Agenda-Regular" charset="77"/>
              </a:rPr>
              <a:t>FPO</a:t>
            </a:r>
          </a:p>
        </p:txBody>
      </p:sp>
      <p:sp>
        <p:nvSpPr>
          <p:cNvPr id="60" name="TextBox 4"/>
          <p:cNvSpPr txBox="1"/>
          <p:nvPr/>
        </p:nvSpPr>
        <p:spPr>
          <a:xfrm>
            <a:off x="9151176" y="2761916"/>
            <a:ext cx="12148580" cy="1737485"/>
          </a:xfrm>
          <a:prstGeom prst="rect">
            <a:avLst/>
          </a:prstGeom>
          <a:noFill/>
          <a:ln>
            <a:noFill/>
          </a:ln>
        </p:spPr>
        <p:txBody>
          <a:bodyPr wrap="square" lIns="0" tIns="0" rIns="0" bIns="0" anchor="t"/>
          <a:lstStyle/>
          <a:p>
            <a:pPr algn="ctr"/>
            <a:r>
              <a:rPr lang="en-US" sz="4800" dirty="0" smtClean="0">
                <a:latin typeface="ArialMT"/>
              </a:rPr>
              <a:t>Welcome To </a:t>
            </a:r>
          </a:p>
          <a:p>
            <a:pPr algn="ctr"/>
            <a:r>
              <a:rPr lang="en-US" sz="4800" dirty="0" smtClean="0">
                <a:latin typeface="ArialMT"/>
              </a:rPr>
              <a:t>Crowne </a:t>
            </a:r>
            <a:r>
              <a:rPr lang="en-US" sz="4800" dirty="0">
                <a:latin typeface="ArialMT"/>
              </a:rPr>
              <a:t>Plaza Knoxville </a:t>
            </a:r>
            <a:endParaRPr lang="en-US" sz="4800" dirty="0" smtClean="0">
              <a:latin typeface="ArialMT"/>
            </a:endParaRPr>
          </a:p>
          <a:p>
            <a:pPr algn="ctr"/>
            <a:r>
              <a:rPr lang="en-US" sz="4800" dirty="0" smtClean="0">
                <a:latin typeface="ArialMT"/>
              </a:rPr>
              <a:t>Downtown </a:t>
            </a:r>
            <a:r>
              <a:rPr lang="en-US" sz="4800" dirty="0">
                <a:latin typeface="ArialMT"/>
              </a:rPr>
              <a:t>University</a:t>
            </a:r>
          </a:p>
          <a:p>
            <a:pPr algn="ctr"/>
            <a:r>
              <a:rPr lang="en-US" sz="3200" dirty="0">
                <a:latin typeface="ArialMT"/>
              </a:rPr>
              <a:t>A Stylish Downtown </a:t>
            </a:r>
            <a:r>
              <a:rPr lang="en-US" sz="3200" dirty="0" smtClean="0">
                <a:latin typeface="ArialMT"/>
              </a:rPr>
              <a:t>Hotel </a:t>
            </a:r>
            <a:r>
              <a:rPr lang="en-US" sz="3200" dirty="0">
                <a:latin typeface="ArialMT"/>
              </a:rPr>
              <a:t>In Knoxville, </a:t>
            </a:r>
            <a:r>
              <a:rPr lang="en-US" sz="3200" dirty="0" smtClean="0">
                <a:latin typeface="ArialMT"/>
              </a:rPr>
              <a:t>TN</a:t>
            </a:r>
            <a:endParaRPr lang="en-US" sz="3200" dirty="0">
              <a:latin typeface="ArialMT"/>
            </a:endParaRPr>
          </a:p>
        </p:txBody>
      </p:sp>
      <p:sp>
        <p:nvSpPr>
          <p:cNvPr id="19" name="object 9"/>
          <p:cNvSpPr txBox="1"/>
          <p:nvPr/>
        </p:nvSpPr>
        <p:spPr>
          <a:xfrm>
            <a:off x="17057040" y="9611412"/>
            <a:ext cx="2867334" cy="317010"/>
          </a:xfrm>
          <a:prstGeom prst="rect">
            <a:avLst/>
          </a:prstGeom>
        </p:spPr>
        <p:txBody>
          <a:bodyPr vert="horz" wrap="square" lIns="0" tIns="0" rIns="0" bIns="0" rtlCol="0">
            <a:spAutoFit/>
          </a:bodyPr>
          <a:lstStyle/>
          <a:p>
            <a:pPr marL="12700" marR="5080" algn="ctr">
              <a:lnSpc>
                <a:spcPct val="103200"/>
              </a:lnSpc>
            </a:pPr>
            <a:r>
              <a:rPr lang="en-US" sz="2000" dirty="0" smtClean="0">
                <a:solidFill>
                  <a:schemeClr val="bg1"/>
                </a:solidFill>
                <a:latin typeface="ArialMT"/>
              </a:rPr>
              <a:t>www.crowneknox.com</a:t>
            </a:r>
            <a:r>
              <a:rPr lang="en-US" sz="2000" dirty="0">
                <a:solidFill>
                  <a:schemeClr val="bg1"/>
                </a:solidFill>
                <a:latin typeface="ArialMT"/>
              </a:rPr>
              <a:t> </a:t>
            </a:r>
            <a:endParaRPr sz="1900" dirty="0">
              <a:solidFill>
                <a:schemeClr val="bg1"/>
              </a:solidFill>
              <a:latin typeface="ArialMT"/>
              <a:cs typeface="Aria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1539" t="-396" r="27914"/>
          <a:stretch/>
        </p:blipFill>
        <p:spPr>
          <a:xfrm>
            <a:off x="-14" y="-231774"/>
            <a:ext cx="9986984" cy="1083304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83518" y="562984"/>
            <a:ext cx="4683896" cy="178030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p:nvPr/>
        </p:nvSpPr>
        <p:spPr>
          <a:xfrm>
            <a:off x="6180508" y="1347360"/>
            <a:ext cx="3110230" cy="2439035"/>
          </a:xfrm>
          <a:custGeom>
            <a:avLst/>
            <a:gdLst/>
            <a:ahLst/>
            <a:cxnLst/>
            <a:rect l="l" t="t" r="r" b="b"/>
            <a:pathLst>
              <a:path w="3110229" h="2439035">
                <a:moveTo>
                  <a:pt x="0" y="2438759"/>
                </a:moveTo>
                <a:lnTo>
                  <a:pt x="3110033" y="2438759"/>
                </a:lnTo>
                <a:lnTo>
                  <a:pt x="3110033" y="0"/>
                </a:lnTo>
                <a:lnTo>
                  <a:pt x="0" y="0"/>
                </a:lnTo>
                <a:lnTo>
                  <a:pt x="0" y="2438759"/>
                </a:lnTo>
                <a:close/>
              </a:path>
            </a:pathLst>
          </a:custGeom>
          <a:solidFill>
            <a:srgbClr val="FFFFFF"/>
          </a:solidFill>
        </p:spPr>
        <p:txBody>
          <a:bodyPr wrap="square" lIns="0" tIns="0" rIns="0" bIns="0" rtlCol="0"/>
          <a:lstStyle/>
          <a:p>
            <a:endParaRPr/>
          </a:p>
        </p:txBody>
      </p:sp>
      <p:sp>
        <p:nvSpPr>
          <p:cNvPr id="25" name="object 2"/>
          <p:cNvSpPr/>
          <p:nvPr/>
        </p:nvSpPr>
        <p:spPr>
          <a:xfrm>
            <a:off x="0" y="629369"/>
            <a:ext cx="6417310" cy="10003790"/>
          </a:xfrm>
          <a:custGeom>
            <a:avLst/>
            <a:gdLst/>
            <a:ahLst/>
            <a:cxnLst/>
            <a:rect l="l" t="t" r="r" b="b"/>
            <a:pathLst>
              <a:path w="6417310" h="10003790">
                <a:moveTo>
                  <a:pt x="0" y="10003414"/>
                </a:moveTo>
                <a:lnTo>
                  <a:pt x="6417066" y="10003414"/>
                </a:lnTo>
                <a:lnTo>
                  <a:pt x="6417066" y="0"/>
                </a:lnTo>
                <a:lnTo>
                  <a:pt x="0" y="0"/>
                </a:lnTo>
                <a:lnTo>
                  <a:pt x="0" y="10003414"/>
                </a:lnTo>
                <a:close/>
              </a:path>
            </a:pathLst>
          </a:custGeom>
          <a:solidFill>
            <a:srgbClr val="E5E4E3"/>
          </a:solidFill>
        </p:spPr>
        <p:txBody>
          <a:bodyPr wrap="square" lIns="0" tIns="0" rIns="0" bIns="0" rtlCol="0"/>
          <a:lstStyle/>
          <a:p>
            <a:endParaRPr/>
          </a:p>
        </p:txBody>
      </p:sp>
      <p:sp>
        <p:nvSpPr>
          <p:cNvPr id="26" name="object 14"/>
          <p:cNvSpPr/>
          <p:nvPr/>
        </p:nvSpPr>
        <p:spPr>
          <a:xfrm>
            <a:off x="5994199" y="6818052"/>
            <a:ext cx="3296331" cy="2438759"/>
          </a:xfrm>
          <a:prstGeom prst="rect">
            <a:avLst/>
          </a:prstGeom>
          <a:blipFill>
            <a:blip r:embed="rId3" cstate="print"/>
            <a:stretch>
              <a:fillRect/>
            </a:stretch>
          </a:blipFill>
        </p:spPr>
        <p:txBody>
          <a:bodyPr wrap="square" lIns="0" tIns="0" rIns="0" bIns="0" rtlCol="0"/>
          <a:lstStyle/>
          <a:p>
            <a:endParaRPr/>
          </a:p>
        </p:txBody>
      </p:sp>
      <p:sp>
        <p:nvSpPr>
          <p:cNvPr id="27" name="object 12"/>
          <p:cNvSpPr/>
          <p:nvPr/>
        </p:nvSpPr>
        <p:spPr>
          <a:xfrm>
            <a:off x="6057331" y="4114222"/>
            <a:ext cx="3233199" cy="2438759"/>
          </a:xfrm>
          <a:prstGeom prst="rect">
            <a:avLst/>
          </a:prstGeom>
          <a:blipFill>
            <a:blip r:embed="rId4" cstate="print"/>
            <a:stretch>
              <a:fillRect/>
            </a:stretch>
          </a:blipFill>
        </p:spPr>
        <p:txBody>
          <a:bodyPr wrap="square" lIns="0" tIns="0" rIns="0" bIns="0" rtlCol="0"/>
          <a:lstStyle/>
          <a:p>
            <a:endParaRPr/>
          </a:p>
        </p:txBody>
      </p:sp>
      <p:sp>
        <p:nvSpPr>
          <p:cNvPr id="28" name="object 10"/>
          <p:cNvSpPr/>
          <p:nvPr/>
        </p:nvSpPr>
        <p:spPr>
          <a:xfrm>
            <a:off x="6180508" y="1347487"/>
            <a:ext cx="3286054" cy="2438759"/>
          </a:xfrm>
          <a:prstGeom prst="rect">
            <a:avLst/>
          </a:prstGeom>
          <a:blipFill>
            <a:blip r:embed="rId5" cstate="print"/>
            <a:stretch>
              <a:fillRect/>
            </a:stretch>
          </a:blipFill>
        </p:spPr>
        <p:txBody>
          <a:bodyPr wrap="square" lIns="0" tIns="0" rIns="0" bIns="0" rtlCol="0"/>
          <a:lstStyle/>
          <a:p>
            <a:endParaRPr/>
          </a:p>
        </p:txBody>
      </p:sp>
      <p:sp>
        <p:nvSpPr>
          <p:cNvPr id="29" name="object 3"/>
          <p:cNvSpPr txBox="1"/>
          <p:nvPr/>
        </p:nvSpPr>
        <p:spPr>
          <a:xfrm>
            <a:off x="625069" y="1007113"/>
            <a:ext cx="4466393" cy="9240222"/>
          </a:xfrm>
          <a:prstGeom prst="rect">
            <a:avLst/>
          </a:prstGeom>
        </p:spPr>
        <p:txBody>
          <a:bodyPr vert="horz" wrap="square" lIns="0" tIns="0" rIns="0" bIns="0" rtlCol="0">
            <a:spAutoFit/>
          </a:bodyPr>
          <a:lstStyle/>
          <a:p>
            <a:pPr marL="12700" marR="224790">
              <a:lnSpc>
                <a:spcPct val="138800"/>
              </a:lnSpc>
            </a:pPr>
            <a:r>
              <a:rPr lang="en-US" sz="2400" dirty="0"/>
              <a:t>From our large two-story gym and heated pool to our thoughtful aromatherapy sleep kits, we've made every effort to provide you with a happy, healthy stay that emphasizes wellness, relaxation and productivity. Enjoy free high-speed Wi-Fi in all rooms and common areas. Take advantage of our business center and meeting spaces to get some work done during your stay. And, start or end your day with a satisfying meal at Mahogany's, our onsite restaurant. We also offer an extensive room service menu and "The Library" our full service lobby lounge for those on the go.</a:t>
            </a:r>
            <a:endParaRPr sz="2400" dirty="0">
              <a:latin typeface="Arial"/>
              <a:cs typeface="Arial"/>
            </a:endParaRPr>
          </a:p>
        </p:txBody>
      </p:sp>
      <p:sp>
        <p:nvSpPr>
          <p:cNvPr id="30" name="object 4"/>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31" name="object 5"/>
          <p:cNvSpPr txBox="1"/>
          <p:nvPr/>
        </p:nvSpPr>
        <p:spPr>
          <a:xfrm>
            <a:off x="607833" y="114094"/>
            <a:ext cx="3654278" cy="430887"/>
          </a:xfrm>
          <a:prstGeom prst="rect">
            <a:avLst/>
          </a:prstGeom>
        </p:spPr>
        <p:txBody>
          <a:bodyPr vert="horz" wrap="square" lIns="0" tIns="0" rIns="0" bIns="0" rtlCol="0">
            <a:spAutoFit/>
          </a:bodyPr>
          <a:lstStyle/>
          <a:p>
            <a:pPr marL="12700">
              <a:lnSpc>
                <a:spcPct val="100000"/>
              </a:lnSpc>
            </a:pPr>
            <a:r>
              <a:rPr sz="2800" b="1" spc="5" dirty="0">
                <a:solidFill>
                  <a:srgbClr val="FFFFFF"/>
                </a:solidFill>
                <a:latin typeface="Arial"/>
                <a:cs typeface="Arial"/>
              </a:rPr>
              <a:t>HOTE</a:t>
            </a:r>
            <a:r>
              <a:rPr sz="2800" b="1" spc="10" dirty="0">
                <a:solidFill>
                  <a:srgbClr val="FFFFFF"/>
                </a:solidFill>
                <a:latin typeface="Arial"/>
                <a:cs typeface="Arial"/>
              </a:rPr>
              <a:t>L</a:t>
            </a:r>
            <a:r>
              <a:rPr sz="2800" b="1" spc="-85" dirty="0">
                <a:solidFill>
                  <a:srgbClr val="FFFFFF"/>
                </a:solidFill>
                <a:latin typeface="Arial"/>
                <a:cs typeface="Arial"/>
              </a:rPr>
              <a:t> </a:t>
            </a:r>
            <a:r>
              <a:rPr sz="2800" b="1" spc="5" dirty="0">
                <a:solidFill>
                  <a:srgbClr val="FFFFFF"/>
                </a:solidFill>
                <a:latin typeface="Arial"/>
                <a:cs typeface="Arial"/>
              </a:rPr>
              <a:t>AMENITIES</a:t>
            </a:r>
            <a:endParaRPr sz="2800" dirty="0">
              <a:latin typeface="Arial"/>
              <a:cs typeface="Arial"/>
            </a:endParaRPr>
          </a:p>
        </p:txBody>
      </p:sp>
      <p:sp>
        <p:nvSpPr>
          <p:cNvPr id="32" name="object 6"/>
          <p:cNvSpPr txBox="1"/>
          <p:nvPr/>
        </p:nvSpPr>
        <p:spPr>
          <a:xfrm>
            <a:off x="10049465" y="1799830"/>
            <a:ext cx="9146585" cy="1309846"/>
          </a:xfrm>
          <a:prstGeom prst="rect">
            <a:avLst/>
          </a:prstGeom>
        </p:spPr>
        <p:txBody>
          <a:bodyPr vert="horz" wrap="square" lIns="0" tIns="0" rIns="0" bIns="0" rtlCol="0">
            <a:spAutoFit/>
          </a:bodyPr>
          <a:lstStyle/>
          <a:p>
            <a:pPr marL="12700">
              <a:lnSpc>
                <a:spcPct val="100000"/>
              </a:lnSpc>
            </a:pPr>
            <a:r>
              <a:rPr lang="en-US" sz="2800" b="1" spc="-25" dirty="0" smtClean="0">
                <a:solidFill>
                  <a:srgbClr val="5D6468"/>
                </a:solidFill>
                <a:latin typeface="Arial"/>
                <a:cs typeface="Arial"/>
              </a:rPr>
              <a:t>Indoor Pool</a:t>
            </a:r>
            <a:endParaRPr sz="2800" dirty="0">
              <a:latin typeface="Arial"/>
              <a:cs typeface="Arial"/>
            </a:endParaRPr>
          </a:p>
          <a:p>
            <a:pPr marL="12700" marR="5080">
              <a:lnSpc>
                <a:spcPct val="101699"/>
              </a:lnSpc>
            </a:pPr>
            <a:r>
              <a:rPr lang="en-US" sz="2800" dirty="0">
                <a:solidFill>
                  <a:schemeClr val="bg1">
                    <a:lumMod val="50000"/>
                  </a:schemeClr>
                </a:solidFill>
              </a:rPr>
              <a:t>Wake up with some laps in our heated pool</a:t>
            </a:r>
            <a:r>
              <a:rPr lang="en-US" sz="2800" dirty="0" smtClean="0">
                <a:solidFill>
                  <a:schemeClr val="bg1">
                    <a:lumMod val="50000"/>
                  </a:schemeClr>
                </a:solidFill>
              </a:rPr>
              <a:t>,</a:t>
            </a:r>
          </a:p>
          <a:p>
            <a:pPr marL="12700" marR="5080">
              <a:lnSpc>
                <a:spcPct val="101699"/>
              </a:lnSpc>
            </a:pPr>
            <a:r>
              <a:rPr lang="en-US" sz="2800" dirty="0" smtClean="0">
                <a:solidFill>
                  <a:schemeClr val="bg1">
                    <a:lumMod val="50000"/>
                  </a:schemeClr>
                </a:solidFill>
              </a:rPr>
              <a:t>or take the kids for an afternoon swim.</a:t>
            </a:r>
            <a:endParaRPr sz="2800" dirty="0">
              <a:solidFill>
                <a:schemeClr val="bg1">
                  <a:lumMod val="50000"/>
                </a:schemeClr>
              </a:solidFill>
              <a:latin typeface="Arial"/>
              <a:cs typeface="Arial"/>
            </a:endParaRPr>
          </a:p>
        </p:txBody>
      </p:sp>
      <p:sp>
        <p:nvSpPr>
          <p:cNvPr id="33" name="object 7"/>
          <p:cNvSpPr txBox="1"/>
          <p:nvPr/>
        </p:nvSpPr>
        <p:spPr>
          <a:xfrm>
            <a:off x="10049465" y="4458938"/>
            <a:ext cx="8143672" cy="1749325"/>
          </a:xfrm>
          <a:prstGeom prst="rect">
            <a:avLst/>
          </a:prstGeom>
        </p:spPr>
        <p:txBody>
          <a:bodyPr vert="horz" wrap="square" lIns="0" tIns="0" rIns="0" bIns="0" rtlCol="0">
            <a:spAutoFit/>
          </a:bodyPr>
          <a:lstStyle/>
          <a:p>
            <a:pPr marL="12700">
              <a:lnSpc>
                <a:spcPct val="100000"/>
              </a:lnSpc>
            </a:pPr>
            <a:r>
              <a:rPr lang="en-US" sz="2800" b="1" spc="-30" dirty="0" smtClean="0">
                <a:solidFill>
                  <a:srgbClr val="5D6468"/>
                </a:solidFill>
                <a:latin typeface="Arial"/>
                <a:cs typeface="Arial"/>
              </a:rPr>
              <a:t>Fitness Center</a:t>
            </a:r>
            <a:endParaRPr sz="2800" dirty="0">
              <a:latin typeface="Arial"/>
              <a:cs typeface="Arial"/>
            </a:endParaRPr>
          </a:p>
          <a:p>
            <a:pPr marL="12700" marR="5080">
              <a:lnSpc>
                <a:spcPct val="101699"/>
              </a:lnSpc>
            </a:pPr>
            <a:r>
              <a:rPr lang="en-US" sz="2800" dirty="0" smtClean="0">
                <a:solidFill>
                  <a:schemeClr val="bg1">
                    <a:lumMod val="50000"/>
                  </a:schemeClr>
                </a:solidFill>
              </a:rPr>
              <a:t>Our 2 Story, 3,000 </a:t>
            </a:r>
            <a:r>
              <a:rPr lang="en-US" sz="2800" dirty="0" err="1" smtClean="0">
                <a:solidFill>
                  <a:schemeClr val="bg1">
                    <a:lumMod val="50000"/>
                  </a:schemeClr>
                </a:solidFill>
              </a:rPr>
              <a:t>sq.ft</a:t>
            </a:r>
            <a:r>
              <a:rPr lang="en-US" sz="2800" dirty="0" smtClean="0">
                <a:solidFill>
                  <a:schemeClr val="bg1">
                    <a:lumMod val="50000"/>
                  </a:schemeClr>
                </a:solidFill>
              </a:rPr>
              <a:t>. </a:t>
            </a:r>
            <a:r>
              <a:rPr lang="en-US" sz="2800" dirty="0">
                <a:solidFill>
                  <a:schemeClr val="bg1">
                    <a:lumMod val="50000"/>
                  </a:schemeClr>
                </a:solidFill>
              </a:rPr>
              <a:t>g</a:t>
            </a:r>
            <a:r>
              <a:rPr lang="en-US" sz="2800" dirty="0" smtClean="0">
                <a:solidFill>
                  <a:schemeClr val="bg1">
                    <a:lumMod val="50000"/>
                  </a:schemeClr>
                </a:solidFill>
              </a:rPr>
              <a:t>ym includes fitness </a:t>
            </a:r>
            <a:r>
              <a:rPr lang="en-US" sz="2800" dirty="0">
                <a:solidFill>
                  <a:schemeClr val="bg1">
                    <a:lumMod val="50000"/>
                  </a:schemeClr>
                </a:solidFill>
              </a:rPr>
              <a:t>equipment includes elliptical machines, treadmills, stair climber, stationary bikes, rowing machine and free weights.</a:t>
            </a:r>
            <a:endParaRPr sz="2800" dirty="0">
              <a:solidFill>
                <a:schemeClr val="bg1">
                  <a:lumMod val="50000"/>
                </a:schemeClr>
              </a:solidFill>
              <a:cs typeface="Arial"/>
            </a:endParaRPr>
          </a:p>
        </p:txBody>
      </p:sp>
      <p:sp>
        <p:nvSpPr>
          <p:cNvPr id="34" name="object 8"/>
          <p:cNvSpPr txBox="1"/>
          <p:nvPr/>
        </p:nvSpPr>
        <p:spPr>
          <a:xfrm>
            <a:off x="10026773" y="7343331"/>
            <a:ext cx="8410575" cy="870366"/>
          </a:xfrm>
          <a:prstGeom prst="rect">
            <a:avLst/>
          </a:prstGeom>
        </p:spPr>
        <p:txBody>
          <a:bodyPr vert="horz" wrap="square" lIns="0" tIns="0" rIns="0" bIns="0" rtlCol="0">
            <a:spAutoFit/>
          </a:bodyPr>
          <a:lstStyle/>
          <a:p>
            <a:pPr marL="12700">
              <a:lnSpc>
                <a:spcPct val="100000"/>
              </a:lnSpc>
            </a:pPr>
            <a:r>
              <a:rPr lang="en-US" sz="2800" b="1" spc="-20" dirty="0" smtClean="0">
                <a:solidFill>
                  <a:srgbClr val="5D6468"/>
                </a:solidFill>
                <a:latin typeface="Arial" panose="020B0604020202020204" pitchFamily="34" charset="0"/>
                <a:cs typeface="Arial" panose="020B0604020202020204" pitchFamily="34" charset="0"/>
              </a:rPr>
              <a:t>Business Center</a:t>
            </a:r>
            <a:endParaRPr sz="2800" dirty="0">
              <a:latin typeface="Arial" panose="020B0604020202020204" pitchFamily="34" charset="0"/>
              <a:cs typeface="Arial" panose="020B0604020202020204" pitchFamily="34" charset="0"/>
            </a:endParaRPr>
          </a:p>
          <a:p>
            <a:pPr marL="12700" marR="5080">
              <a:lnSpc>
                <a:spcPct val="101699"/>
              </a:lnSpc>
            </a:pPr>
            <a:r>
              <a:rPr lang="en-US" sz="2800" spc="-25" dirty="0" smtClean="0">
                <a:solidFill>
                  <a:srgbClr val="5D6468"/>
                </a:solidFill>
                <a:cs typeface="Arial"/>
              </a:rPr>
              <a:t>Get your work done in our 24 hour Business Center.</a:t>
            </a:r>
            <a:endParaRPr sz="2800" dirty="0">
              <a:cs typeface="Arial"/>
            </a:endParaRPr>
          </a:p>
        </p:txBody>
      </p:sp>
      <p:sp>
        <p:nvSpPr>
          <p:cNvPr id="35" name="object 18"/>
          <p:cNvSpPr/>
          <p:nvPr/>
        </p:nvSpPr>
        <p:spPr>
          <a:xfrm>
            <a:off x="0" y="10632784"/>
            <a:ext cx="20104100" cy="333375"/>
          </a:xfrm>
          <a:custGeom>
            <a:avLst/>
            <a:gdLst/>
            <a:ahLst/>
            <a:cxnLst/>
            <a:rect l="l" t="t" r="r" b="b"/>
            <a:pathLst>
              <a:path w="20104100" h="333375">
                <a:moveTo>
                  <a:pt x="0" y="333088"/>
                </a:moveTo>
                <a:lnTo>
                  <a:pt x="20104099" y="333088"/>
                </a:lnTo>
                <a:lnTo>
                  <a:pt x="20104099" y="0"/>
                </a:lnTo>
                <a:lnTo>
                  <a:pt x="0" y="0"/>
                </a:lnTo>
                <a:lnTo>
                  <a:pt x="0" y="333088"/>
                </a:lnTo>
                <a:close/>
              </a:path>
            </a:pathLst>
          </a:custGeom>
          <a:solidFill>
            <a:srgbClr val="9A0069"/>
          </a:solidFill>
        </p:spPr>
        <p:txBody>
          <a:bodyPr wrap="square" lIns="0" tIns="0" rIns="0" bIns="0" rtlCol="0"/>
          <a:lstStyle/>
          <a:p>
            <a:endParaRPr/>
          </a:p>
        </p:txBody>
      </p:sp>
      <p:grpSp>
        <p:nvGrpSpPr>
          <p:cNvPr id="42" name="Group 41"/>
          <p:cNvGrpSpPr/>
          <p:nvPr/>
        </p:nvGrpSpPr>
        <p:grpSpPr>
          <a:xfrm>
            <a:off x="7179519" y="7903104"/>
            <a:ext cx="742950" cy="307002"/>
            <a:chOff x="7179519" y="7903104"/>
            <a:chExt cx="742950" cy="307002"/>
          </a:xfrm>
        </p:grpSpPr>
        <p:sp>
          <p:nvSpPr>
            <p:cNvPr id="43" name="object 23"/>
            <p:cNvSpPr/>
            <p:nvPr/>
          </p:nvSpPr>
          <p:spPr>
            <a:xfrm>
              <a:off x="7179519" y="7903104"/>
              <a:ext cx="742950" cy="269240"/>
            </a:xfrm>
            <a:custGeom>
              <a:avLst/>
              <a:gdLst/>
              <a:ahLst/>
              <a:cxnLst/>
              <a:rect l="l" t="t" r="r" b="b"/>
              <a:pathLst>
                <a:path w="742950" h="269240">
                  <a:moveTo>
                    <a:pt x="0" y="268663"/>
                  </a:moveTo>
                  <a:lnTo>
                    <a:pt x="742480" y="268663"/>
                  </a:lnTo>
                  <a:lnTo>
                    <a:pt x="742480" y="0"/>
                  </a:lnTo>
                  <a:lnTo>
                    <a:pt x="0" y="0"/>
                  </a:lnTo>
                  <a:lnTo>
                    <a:pt x="0" y="268663"/>
                  </a:lnTo>
                  <a:close/>
                </a:path>
              </a:pathLst>
            </a:custGeom>
            <a:solidFill>
              <a:srgbClr val="5E6367"/>
            </a:solidFill>
          </p:spPr>
          <p:txBody>
            <a:bodyPr wrap="square" lIns="0" tIns="0" rIns="0" bIns="0" rtlCol="0"/>
            <a:lstStyle/>
            <a:p>
              <a:endParaRPr/>
            </a:p>
          </p:txBody>
        </p:sp>
        <p:sp>
          <p:nvSpPr>
            <p:cNvPr id="44" name="object 24"/>
            <p:cNvSpPr txBox="1"/>
            <p:nvPr/>
          </p:nvSpPr>
          <p:spPr>
            <a:xfrm>
              <a:off x="7286589" y="7919911"/>
              <a:ext cx="560705" cy="290195"/>
            </a:xfrm>
            <a:prstGeom prst="rect">
              <a:avLst/>
            </a:prstGeom>
          </p:spPr>
          <p:txBody>
            <a:bodyPr vert="horz" wrap="square" lIns="0" tIns="0" rIns="0" bIns="0" rtlCol="0">
              <a:spAutoFit/>
            </a:bodyPr>
            <a:lstStyle/>
            <a:p>
              <a:pPr marL="12700">
                <a:lnSpc>
                  <a:spcPct val="100000"/>
                </a:lnSpc>
              </a:pPr>
              <a:r>
                <a:rPr sz="2050" spc="254" dirty="0">
                  <a:solidFill>
                    <a:srgbClr val="E1E0DE"/>
                  </a:solidFill>
                  <a:latin typeface="Agenda"/>
                  <a:cs typeface="Agenda"/>
                </a:rPr>
                <a:t>FP</a:t>
              </a:r>
              <a:r>
                <a:rPr sz="2050" spc="15" dirty="0">
                  <a:solidFill>
                    <a:srgbClr val="E1E0DE"/>
                  </a:solidFill>
                  <a:latin typeface="Agenda"/>
                  <a:cs typeface="Agenda"/>
                </a:rPr>
                <a:t>O</a:t>
              </a:r>
              <a:r>
                <a:rPr sz="2050" spc="-229" dirty="0">
                  <a:solidFill>
                    <a:srgbClr val="E1E0DE"/>
                  </a:solidFill>
                  <a:latin typeface="Agenda"/>
                  <a:cs typeface="Agenda"/>
                </a:rPr>
                <a:t> </a:t>
              </a:r>
              <a:endParaRPr sz="2050">
                <a:latin typeface="Agenda"/>
                <a:cs typeface="Agenda"/>
              </a:endParaRPr>
            </a:p>
          </p:txBody>
        </p:sp>
      </p:grpSp>
      <p:sp>
        <p:nvSpPr>
          <p:cNvPr id="45" name="object 15"/>
          <p:cNvSpPr/>
          <p:nvPr/>
        </p:nvSpPr>
        <p:spPr>
          <a:xfrm>
            <a:off x="5421781" y="6818062"/>
            <a:ext cx="758825" cy="2439035"/>
          </a:xfrm>
          <a:custGeom>
            <a:avLst/>
            <a:gdLst/>
            <a:ahLst/>
            <a:cxnLst/>
            <a:rect l="l" t="t" r="r" b="b"/>
            <a:pathLst>
              <a:path w="758825" h="2439034">
                <a:moveTo>
                  <a:pt x="0" y="2438759"/>
                </a:moveTo>
                <a:lnTo>
                  <a:pt x="758726" y="2438759"/>
                </a:lnTo>
                <a:lnTo>
                  <a:pt x="758726" y="0"/>
                </a:lnTo>
                <a:lnTo>
                  <a:pt x="0" y="0"/>
                </a:lnTo>
                <a:lnTo>
                  <a:pt x="0" y="2438759"/>
                </a:lnTo>
                <a:close/>
              </a:path>
            </a:pathLst>
          </a:custGeom>
          <a:solidFill>
            <a:srgbClr val="93979A"/>
          </a:solidFill>
        </p:spPr>
        <p:txBody>
          <a:bodyPr wrap="square" lIns="0" tIns="0" rIns="0" bIns="0" rtlCol="0"/>
          <a:lstStyle/>
          <a:p>
            <a:endParaRPr/>
          </a:p>
        </p:txBody>
      </p:sp>
      <p:sp>
        <p:nvSpPr>
          <p:cNvPr id="46" name="object 16"/>
          <p:cNvSpPr/>
          <p:nvPr/>
        </p:nvSpPr>
        <p:spPr>
          <a:xfrm>
            <a:off x="5421781" y="1347350"/>
            <a:ext cx="758825" cy="2439035"/>
          </a:xfrm>
          <a:custGeom>
            <a:avLst/>
            <a:gdLst/>
            <a:ahLst/>
            <a:cxnLst/>
            <a:rect l="l" t="t" r="r" b="b"/>
            <a:pathLst>
              <a:path w="758825" h="2439035">
                <a:moveTo>
                  <a:pt x="0" y="2438759"/>
                </a:moveTo>
                <a:lnTo>
                  <a:pt x="758726" y="2438759"/>
                </a:lnTo>
                <a:lnTo>
                  <a:pt x="758726" y="0"/>
                </a:lnTo>
                <a:lnTo>
                  <a:pt x="0" y="0"/>
                </a:lnTo>
                <a:lnTo>
                  <a:pt x="0" y="2438759"/>
                </a:lnTo>
                <a:close/>
              </a:path>
            </a:pathLst>
          </a:custGeom>
          <a:solidFill>
            <a:srgbClr val="91BCC4"/>
          </a:solidFill>
        </p:spPr>
        <p:txBody>
          <a:bodyPr wrap="square" lIns="0" tIns="0" rIns="0" bIns="0" rtlCol="0"/>
          <a:lstStyle/>
          <a:p>
            <a:endParaRPr/>
          </a:p>
        </p:txBody>
      </p:sp>
      <p:sp>
        <p:nvSpPr>
          <p:cNvPr id="47" name="object 17"/>
          <p:cNvSpPr/>
          <p:nvPr/>
        </p:nvSpPr>
        <p:spPr>
          <a:xfrm>
            <a:off x="5421781" y="4114233"/>
            <a:ext cx="758825" cy="2439035"/>
          </a:xfrm>
          <a:custGeom>
            <a:avLst/>
            <a:gdLst/>
            <a:ahLst/>
            <a:cxnLst/>
            <a:rect l="l" t="t" r="r" b="b"/>
            <a:pathLst>
              <a:path w="758825" h="2439034">
                <a:moveTo>
                  <a:pt x="0" y="2438759"/>
                </a:moveTo>
                <a:lnTo>
                  <a:pt x="758726" y="2438759"/>
                </a:lnTo>
                <a:lnTo>
                  <a:pt x="758726" y="0"/>
                </a:lnTo>
                <a:lnTo>
                  <a:pt x="0" y="0"/>
                </a:lnTo>
                <a:lnTo>
                  <a:pt x="0" y="2438759"/>
                </a:lnTo>
                <a:close/>
              </a:path>
            </a:pathLst>
          </a:custGeom>
          <a:solidFill>
            <a:srgbClr val="5E6367"/>
          </a:solidFill>
        </p:spPr>
        <p:txBody>
          <a:bodyPr wrap="square" lIns="0" tIns="0" rIns="0" bIns="0" rtlCol="0"/>
          <a:lstStyle/>
          <a:p>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7530" y="1347350"/>
            <a:ext cx="3649668" cy="24338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01193" y="6815511"/>
            <a:ext cx="3653162" cy="2435441"/>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8675" y="4123389"/>
            <a:ext cx="3710510" cy="242042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p:nvPr/>
        </p:nvSpPr>
        <p:spPr>
          <a:xfrm>
            <a:off x="0" y="449221"/>
            <a:ext cx="6417310" cy="10517171"/>
          </a:xfrm>
          <a:custGeom>
            <a:avLst/>
            <a:gdLst/>
            <a:ahLst/>
            <a:cxnLst/>
            <a:rect l="l" t="t" r="r" b="b"/>
            <a:pathLst>
              <a:path w="6417310" h="9958705">
                <a:moveTo>
                  <a:pt x="0" y="9958179"/>
                </a:moveTo>
                <a:lnTo>
                  <a:pt x="6417066" y="9958179"/>
                </a:lnTo>
                <a:lnTo>
                  <a:pt x="6417066" y="0"/>
                </a:lnTo>
                <a:lnTo>
                  <a:pt x="0" y="0"/>
                </a:lnTo>
                <a:lnTo>
                  <a:pt x="0" y="9958179"/>
                </a:lnTo>
                <a:close/>
              </a:path>
            </a:pathLst>
          </a:custGeom>
          <a:solidFill>
            <a:srgbClr val="E5E4E3"/>
          </a:solidFill>
        </p:spPr>
        <p:txBody>
          <a:bodyPr wrap="square" lIns="0" tIns="0" rIns="0" bIns="0" rtlCol="0"/>
          <a:lstStyle/>
          <a:p>
            <a:endParaRPr/>
          </a:p>
        </p:txBody>
      </p:sp>
      <p:sp>
        <p:nvSpPr>
          <p:cNvPr id="12" name="object 12"/>
          <p:cNvSpPr txBox="1"/>
          <p:nvPr/>
        </p:nvSpPr>
        <p:spPr>
          <a:xfrm>
            <a:off x="757855" y="1124774"/>
            <a:ext cx="4901599" cy="8726876"/>
          </a:xfrm>
          <a:prstGeom prst="rect">
            <a:avLst/>
          </a:prstGeom>
        </p:spPr>
        <p:txBody>
          <a:bodyPr vert="horz" wrap="square" lIns="0" tIns="0" rIns="0" bIns="0" rtlCol="0">
            <a:spAutoFit/>
          </a:bodyPr>
          <a:lstStyle/>
          <a:p>
            <a:pPr marL="12700" marR="5080">
              <a:lnSpc>
                <a:spcPct val="138800"/>
              </a:lnSpc>
            </a:pPr>
            <a:r>
              <a:rPr lang="en-US" sz="2400" dirty="0"/>
              <a:t>Guests absolutely love the amenities included in our chic, comfortable guest rooms, especially the relaxation sleep kit you'll find on your pillow each night. It includes aromatherapy lotions and spritzes that help you get a good night's sleep in our plush Sleep Advantage® beds. High-speed wireless Internet access is complimentary, as are premium cable channels on the flat-screen high-definition television. Choose from king, queen or double beds, all of which are firm yet soft for a healthful, supportive rest. Traveling with your four-legged companion? They are welcome to stay in our pet-friendly Knoxville, Tennessee hotel.</a:t>
            </a:r>
            <a:endParaRPr sz="2400" dirty="0">
              <a:latin typeface="Arial"/>
              <a:cs typeface="Arial"/>
            </a:endParaRPr>
          </a:p>
        </p:txBody>
      </p:sp>
      <p:sp>
        <p:nvSpPr>
          <p:cNvPr id="14" name="object 14"/>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sp>
        <p:nvSpPr>
          <p:cNvPr id="2" name="object 2"/>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3" name="object 13"/>
          <p:cNvSpPr txBox="1"/>
          <p:nvPr/>
        </p:nvSpPr>
        <p:spPr>
          <a:xfrm>
            <a:off x="757855" y="103635"/>
            <a:ext cx="1502410" cy="430887"/>
          </a:xfrm>
          <a:prstGeom prst="rect">
            <a:avLst/>
          </a:prstGeom>
        </p:spPr>
        <p:txBody>
          <a:bodyPr vert="horz" wrap="square" lIns="0" tIns="0" rIns="0" bIns="0" rtlCol="0">
            <a:spAutoFit/>
          </a:bodyPr>
          <a:lstStyle/>
          <a:p>
            <a:pPr marL="12700">
              <a:lnSpc>
                <a:spcPct val="100000"/>
              </a:lnSpc>
            </a:pPr>
            <a:r>
              <a:rPr sz="2800" b="1" spc="5" dirty="0" smtClean="0">
                <a:solidFill>
                  <a:srgbClr val="FFFFFF"/>
                </a:solidFill>
                <a:latin typeface="Arial"/>
                <a:cs typeface="Arial"/>
              </a:rPr>
              <a:t>ROO</a:t>
            </a:r>
            <a:r>
              <a:rPr sz="2800" b="1" spc="10" dirty="0" smtClean="0">
                <a:solidFill>
                  <a:srgbClr val="FFFFFF"/>
                </a:solidFill>
                <a:latin typeface="Arial"/>
                <a:cs typeface="Arial"/>
              </a:rPr>
              <a:t>M</a:t>
            </a:r>
            <a:r>
              <a:rPr lang="en-US" sz="2800" b="1" spc="10" dirty="0" smtClean="0">
                <a:solidFill>
                  <a:srgbClr val="FFFFFF"/>
                </a:solidFill>
                <a:latin typeface="Arial"/>
                <a:cs typeface="Arial"/>
              </a:rPr>
              <a:t>S</a:t>
            </a:r>
            <a:endParaRPr sz="2800" dirty="0">
              <a:latin typeface="Arial"/>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116" y="621665"/>
            <a:ext cx="8663941" cy="57777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9198" y="5102225"/>
            <a:ext cx="8224902" cy="5484981"/>
          </a:xfrm>
          <a:prstGeom prst="rect">
            <a:avLst/>
          </a:prstGeom>
        </p:spPr>
      </p:pic>
      <p:sp>
        <p:nvSpPr>
          <p:cNvPr id="22" name="object 16"/>
          <p:cNvSpPr/>
          <p:nvPr/>
        </p:nvSpPr>
        <p:spPr>
          <a:xfrm>
            <a:off x="6416825" y="621665"/>
            <a:ext cx="351292" cy="5777766"/>
          </a:xfrm>
          <a:custGeom>
            <a:avLst/>
            <a:gdLst/>
            <a:ahLst/>
            <a:cxnLst/>
            <a:rect l="l" t="t" r="r" b="b"/>
            <a:pathLst>
              <a:path w="758825" h="2439035">
                <a:moveTo>
                  <a:pt x="0" y="2438759"/>
                </a:moveTo>
                <a:lnTo>
                  <a:pt x="758726" y="2438759"/>
                </a:lnTo>
                <a:lnTo>
                  <a:pt x="758726" y="0"/>
                </a:lnTo>
                <a:lnTo>
                  <a:pt x="0" y="0"/>
                </a:lnTo>
                <a:lnTo>
                  <a:pt x="0" y="2438759"/>
                </a:lnTo>
                <a:close/>
              </a:path>
            </a:pathLst>
          </a:custGeom>
          <a:solidFill>
            <a:srgbClr val="91BCC4"/>
          </a:solidFill>
        </p:spPr>
        <p:txBody>
          <a:bodyPr wrap="square" lIns="0" tIns="0" rIns="0" bIns="0" rtlCol="0"/>
          <a:lstStyle/>
          <a:p>
            <a:endParaRPr/>
          </a:p>
        </p:txBody>
      </p:sp>
      <p:sp>
        <p:nvSpPr>
          <p:cNvPr id="31" name="object 23"/>
          <p:cNvSpPr/>
          <p:nvPr/>
        </p:nvSpPr>
        <p:spPr>
          <a:xfrm>
            <a:off x="11528391" y="5099050"/>
            <a:ext cx="433284" cy="5480446"/>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93979A"/>
          </a:solidFill>
        </p:spPr>
        <p:txBody>
          <a:bodyPr wrap="square" lIns="0" tIns="0" rIns="0" bIns="0" rtlCol="0"/>
          <a:lstStyle/>
          <a:p>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1674" y="5099050"/>
            <a:ext cx="8142425" cy="548815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417310" cy="10966450"/>
          </a:xfrm>
          <a:custGeom>
            <a:avLst/>
            <a:gdLst/>
            <a:ahLst/>
            <a:cxnLst/>
            <a:rect l="l" t="t" r="r" b="b"/>
            <a:pathLst>
              <a:path w="6417310" h="9958705">
                <a:moveTo>
                  <a:pt x="0" y="9958179"/>
                </a:moveTo>
                <a:lnTo>
                  <a:pt x="6417066" y="9958179"/>
                </a:lnTo>
                <a:lnTo>
                  <a:pt x="6417066" y="0"/>
                </a:lnTo>
                <a:lnTo>
                  <a:pt x="0" y="0"/>
                </a:lnTo>
                <a:lnTo>
                  <a:pt x="0" y="9958179"/>
                </a:lnTo>
                <a:close/>
              </a:path>
            </a:pathLst>
          </a:custGeom>
          <a:solidFill>
            <a:srgbClr val="E5E4E3"/>
          </a:solidFill>
        </p:spPr>
        <p:txBody>
          <a:bodyPr wrap="square" lIns="0" tIns="0" rIns="0" bIns="0" rtlCol="0"/>
          <a:lstStyle/>
          <a:p>
            <a:endParaRPr/>
          </a:p>
        </p:txBody>
      </p:sp>
      <p:sp>
        <p:nvSpPr>
          <p:cNvPr id="3" name="object 3"/>
          <p:cNvSpPr/>
          <p:nvPr/>
        </p:nvSpPr>
        <p:spPr>
          <a:xfrm>
            <a:off x="14307052" y="621399"/>
            <a:ext cx="5797550" cy="9966325"/>
          </a:xfrm>
          <a:custGeom>
            <a:avLst/>
            <a:gdLst/>
            <a:ahLst/>
            <a:cxnLst/>
            <a:rect l="l" t="t" r="r" b="b"/>
            <a:pathLst>
              <a:path w="5797550" h="9966325">
                <a:moveTo>
                  <a:pt x="0" y="9966150"/>
                </a:moveTo>
                <a:lnTo>
                  <a:pt x="5797047" y="9966150"/>
                </a:lnTo>
                <a:lnTo>
                  <a:pt x="5797047" y="0"/>
                </a:lnTo>
                <a:lnTo>
                  <a:pt x="0" y="0"/>
                </a:lnTo>
                <a:lnTo>
                  <a:pt x="0" y="9966150"/>
                </a:lnTo>
              </a:path>
            </a:pathLst>
          </a:custGeom>
          <a:solidFill>
            <a:srgbClr val="91BEC6"/>
          </a:solidFill>
        </p:spPr>
        <p:txBody>
          <a:bodyPr wrap="square" lIns="0" tIns="0" rIns="0" bIns="0" rtlCol="0"/>
          <a:lstStyle/>
          <a:p>
            <a:endParaRPr/>
          </a:p>
        </p:txBody>
      </p:sp>
      <p:sp>
        <p:nvSpPr>
          <p:cNvPr id="6" name="object 6"/>
          <p:cNvSpPr/>
          <p:nvPr/>
        </p:nvSpPr>
        <p:spPr>
          <a:xfrm>
            <a:off x="14969590" y="5718356"/>
            <a:ext cx="4472305" cy="0"/>
          </a:xfrm>
          <a:custGeom>
            <a:avLst/>
            <a:gdLst/>
            <a:ahLst/>
            <a:cxnLst/>
            <a:rect l="l" t="t" r="r" b="b"/>
            <a:pathLst>
              <a:path w="4472305">
                <a:moveTo>
                  <a:pt x="0" y="0"/>
                </a:moveTo>
                <a:lnTo>
                  <a:pt x="4471984" y="0"/>
                </a:lnTo>
              </a:path>
            </a:pathLst>
          </a:custGeom>
          <a:ln w="16530">
            <a:solidFill>
              <a:srgbClr val="FFFFFF"/>
            </a:solidFill>
          </a:ln>
        </p:spPr>
        <p:txBody>
          <a:bodyPr wrap="square" lIns="0" tIns="0" rIns="0" bIns="0" rtlCol="0"/>
          <a:lstStyle/>
          <a:p>
            <a:endParaRPr/>
          </a:p>
        </p:txBody>
      </p:sp>
      <p:sp>
        <p:nvSpPr>
          <p:cNvPr id="7" name="object 7"/>
          <p:cNvSpPr txBox="1"/>
          <p:nvPr/>
        </p:nvSpPr>
        <p:spPr>
          <a:xfrm>
            <a:off x="427050" y="929904"/>
            <a:ext cx="5862962" cy="9753568"/>
          </a:xfrm>
          <a:prstGeom prst="rect">
            <a:avLst/>
          </a:prstGeom>
        </p:spPr>
        <p:txBody>
          <a:bodyPr vert="horz" wrap="square" lIns="0" tIns="0" rIns="0" bIns="0" rtlCol="0">
            <a:spAutoFit/>
          </a:bodyPr>
          <a:lstStyle/>
          <a:p>
            <a:pPr marL="12700" marR="121920">
              <a:lnSpc>
                <a:spcPct val="138800"/>
              </a:lnSpc>
            </a:pPr>
            <a:r>
              <a:rPr lang="en-US" sz="2400" dirty="0"/>
              <a:t>Whether it's an important corporate conference or a special wedding banquet, Crowne Plaza's meeting and event venues in Knoxville offer the perfect combination of old-world elegance and dynamic modern amenities. With over 15,000 sq. ft. of event space that can be converted into seven dedicated boardrooms, we can accommodate everything from rehearsal </a:t>
            </a:r>
            <a:r>
              <a:rPr lang="en-US" sz="2400" dirty="0" smtClean="0"/>
              <a:t>dinners and weddings </a:t>
            </a:r>
            <a:r>
              <a:rPr lang="en-US" sz="2400" dirty="0"/>
              <a:t>to corporate presentations and meetings. We also offer services including catering and state-of-the-art audio/visual technology, so you can make a great impression on your guests, whether it's a PowerPoint presentation or a slideshow of the happy couple. With our Crowne Meetings Director as your personal planner for an event, you take ease in knowing everything is covered.</a:t>
            </a:r>
            <a:endParaRPr sz="2400" dirty="0">
              <a:latin typeface="Arial"/>
              <a:cs typeface="Arial"/>
            </a:endParaRPr>
          </a:p>
        </p:txBody>
      </p:sp>
      <p:sp>
        <p:nvSpPr>
          <p:cNvPr id="8" name="object 8"/>
          <p:cNvSpPr txBox="1"/>
          <p:nvPr/>
        </p:nvSpPr>
        <p:spPr>
          <a:xfrm>
            <a:off x="11505488" y="6038645"/>
            <a:ext cx="4562475" cy="2139047"/>
          </a:xfrm>
          <a:prstGeom prst="rect">
            <a:avLst/>
          </a:prstGeom>
        </p:spPr>
        <p:txBody>
          <a:bodyPr vert="horz" wrap="square" lIns="0" tIns="0" rIns="0" bIns="0" rtlCol="0">
            <a:spAutoFit/>
          </a:bodyPr>
          <a:lstStyle/>
          <a:p>
            <a:pPr marL="12700">
              <a:lnSpc>
                <a:spcPct val="100000"/>
              </a:lnSpc>
              <a:buClr>
                <a:srgbClr val="5D6468"/>
              </a:buClr>
              <a:tabLst>
                <a:tab pos="195580" algn="l"/>
              </a:tabLst>
            </a:pPr>
            <a:r>
              <a:rPr lang="en-US" sz="1900" b="1" spc="-25" dirty="0" smtClean="0">
                <a:solidFill>
                  <a:srgbClr val="5D6468"/>
                </a:solidFill>
                <a:latin typeface="Arial"/>
                <a:cs typeface="Arial"/>
              </a:rPr>
              <a:t>SERVICES</a:t>
            </a:r>
            <a:endParaRPr sz="1900" dirty="0">
              <a:latin typeface="Arial"/>
              <a:cs typeface="Arial"/>
            </a:endParaRPr>
          </a:p>
          <a:p>
            <a:pPr marL="342900" indent="-342900">
              <a:buFont typeface="Arial" panose="020B0604020202020204" pitchFamily="34" charset="0"/>
              <a:buChar char="•"/>
            </a:pPr>
            <a:r>
              <a:rPr lang="en-US" sz="2000" dirty="0"/>
              <a:t>Catering</a:t>
            </a:r>
          </a:p>
          <a:p>
            <a:pPr marL="342900" indent="-342900">
              <a:buFont typeface="Arial" panose="020B0604020202020204" pitchFamily="34" charset="0"/>
              <a:buChar char="•"/>
            </a:pPr>
            <a:r>
              <a:rPr lang="en-US" sz="2000" dirty="0"/>
              <a:t>Business center</a:t>
            </a:r>
          </a:p>
          <a:p>
            <a:pPr marL="342900" indent="-342900">
              <a:buFont typeface="Arial" panose="020B0604020202020204" pitchFamily="34" charset="0"/>
              <a:buChar char="•"/>
            </a:pPr>
            <a:r>
              <a:rPr lang="en-US" sz="2000" dirty="0"/>
              <a:t>Audiovisual equipment</a:t>
            </a:r>
          </a:p>
          <a:p>
            <a:pPr marL="342900" indent="-342900">
              <a:buFont typeface="Arial" panose="020B0604020202020204" pitchFamily="34" charset="0"/>
              <a:buChar char="•"/>
            </a:pPr>
            <a:r>
              <a:rPr lang="en-US" sz="2000" dirty="0"/>
              <a:t>On-site restaurant</a:t>
            </a:r>
          </a:p>
          <a:p>
            <a:pPr marL="342900" indent="-342900">
              <a:buFont typeface="Arial" panose="020B0604020202020204" pitchFamily="34" charset="0"/>
              <a:buChar char="•"/>
            </a:pPr>
            <a:r>
              <a:rPr lang="en-US" sz="2000" dirty="0"/>
              <a:t>High-speed Wi-Fi</a:t>
            </a:r>
          </a:p>
          <a:p>
            <a:pPr marL="342900" indent="-342900">
              <a:buFont typeface="Arial" panose="020B0604020202020204" pitchFamily="34" charset="0"/>
              <a:buChar char="•"/>
            </a:pPr>
            <a:r>
              <a:rPr lang="en-US" sz="2000" dirty="0"/>
              <a:t>Valet &amp; self parking</a:t>
            </a:r>
          </a:p>
        </p:txBody>
      </p:sp>
      <p:sp>
        <p:nvSpPr>
          <p:cNvPr id="9" name="object 9"/>
          <p:cNvSpPr txBox="1"/>
          <p:nvPr/>
        </p:nvSpPr>
        <p:spPr>
          <a:xfrm>
            <a:off x="7310624" y="7416883"/>
            <a:ext cx="4555490" cy="3062377"/>
          </a:xfrm>
          <a:prstGeom prst="rect">
            <a:avLst/>
          </a:prstGeom>
        </p:spPr>
        <p:txBody>
          <a:bodyPr vert="horz" wrap="square" lIns="0" tIns="0" rIns="0" bIns="0" rtlCol="0">
            <a:spAutoFit/>
          </a:bodyPr>
          <a:lstStyle/>
          <a:p>
            <a:pPr marL="12700">
              <a:lnSpc>
                <a:spcPct val="100000"/>
              </a:lnSpc>
              <a:buClr>
                <a:srgbClr val="5D6468"/>
              </a:buClr>
              <a:tabLst>
                <a:tab pos="163195" algn="l"/>
              </a:tabLst>
            </a:pPr>
            <a:r>
              <a:rPr lang="en-US" sz="1900" b="1" spc="-25" dirty="0" smtClean="0">
                <a:solidFill>
                  <a:srgbClr val="5D6468"/>
                </a:solidFill>
                <a:latin typeface="Arial"/>
                <a:cs typeface="Arial"/>
              </a:rPr>
              <a:t>FACILITY SPECS</a:t>
            </a:r>
            <a:endParaRPr sz="1900" dirty="0">
              <a:latin typeface="Arial"/>
              <a:cs typeface="Arial"/>
            </a:endParaRPr>
          </a:p>
          <a:p>
            <a:pPr marL="342900" indent="-342900">
              <a:buFont typeface="Arial" panose="020B0604020202020204" pitchFamily="34" charset="0"/>
              <a:buChar char="•"/>
            </a:pPr>
            <a:r>
              <a:rPr lang="en-US" sz="2000" dirty="0"/>
              <a:t>3,432-sq-ft Summit I</a:t>
            </a:r>
          </a:p>
          <a:p>
            <a:pPr marL="342900" indent="-342900">
              <a:buFont typeface="Arial" panose="020B0604020202020204" pitchFamily="34" charset="0"/>
              <a:buChar char="•"/>
            </a:pPr>
            <a:r>
              <a:rPr lang="en-US" sz="2000" dirty="0"/>
              <a:t>2,156-sq-ft Summit II</a:t>
            </a:r>
          </a:p>
          <a:p>
            <a:pPr marL="342900" indent="-342900">
              <a:buFont typeface="Arial" panose="020B0604020202020204" pitchFamily="34" charset="0"/>
              <a:buChar char="•"/>
            </a:pPr>
            <a:r>
              <a:rPr lang="en-US" sz="2000" dirty="0"/>
              <a:t>6,336-sq-ft Summit Grand Ballroom</a:t>
            </a:r>
          </a:p>
          <a:p>
            <a:pPr marL="342900" indent="-342900">
              <a:buFont typeface="Arial" panose="020B0604020202020204" pitchFamily="34" charset="0"/>
              <a:buChar char="•"/>
            </a:pPr>
            <a:r>
              <a:rPr lang="en-US" sz="2000" dirty="0"/>
              <a:t>484-sq-ft Executive Boardroom 1</a:t>
            </a:r>
          </a:p>
          <a:p>
            <a:pPr marL="342900" indent="-342900">
              <a:buFont typeface="Arial" panose="020B0604020202020204" pitchFamily="34" charset="0"/>
              <a:buChar char="•"/>
            </a:pPr>
            <a:r>
              <a:rPr lang="en-US" sz="2000" dirty="0"/>
              <a:t>240-sq-ft Executive Boardroom 2</a:t>
            </a:r>
          </a:p>
          <a:p>
            <a:pPr marL="342900" indent="-342900">
              <a:buFont typeface="Arial" panose="020B0604020202020204" pitchFamily="34" charset="0"/>
              <a:buChar char="•"/>
            </a:pPr>
            <a:r>
              <a:rPr lang="en-US" sz="2000" dirty="0"/>
              <a:t>1,320-sq-ft Salon A</a:t>
            </a:r>
          </a:p>
          <a:p>
            <a:pPr marL="342900" indent="-342900">
              <a:buFont typeface="Arial" panose="020B0604020202020204" pitchFamily="34" charset="0"/>
              <a:buChar char="•"/>
            </a:pPr>
            <a:r>
              <a:rPr lang="en-US" sz="2000" dirty="0"/>
              <a:t>1,628-sq-ft Salon B</a:t>
            </a:r>
          </a:p>
          <a:p>
            <a:pPr marL="342900" indent="-342900">
              <a:buFont typeface="Arial" panose="020B0604020202020204" pitchFamily="34" charset="0"/>
              <a:buChar char="•"/>
            </a:pPr>
            <a:r>
              <a:rPr lang="en-US" sz="2000" dirty="0"/>
              <a:t>1,320-sq-ft Salon C</a:t>
            </a:r>
          </a:p>
          <a:p>
            <a:pPr marL="342900" indent="-342900">
              <a:buFont typeface="Arial" panose="020B0604020202020204" pitchFamily="34" charset="0"/>
              <a:buChar char="•"/>
            </a:pPr>
            <a:r>
              <a:rPr lang="en-US" sz="2000" dirty="0"/>
              <a:t>4,268-sq-ft Tennessee Ballroom</a:t>
            </a:r>
          </a:p>
        </p:txBody>
      </p:sp>
      <p:sp>
        <p:nvSpPr>
          <p:cNvPr id="12" name="object 12"/>
          <p:cNvSpPr/>
          <p:nvPr/>
        </p:nvSpPr>
        <p:spPr>
          <a:xfrm>
            <a:off x="0" y="13707"/>
            <a:ext cx="5798820" cy="607695"/>
          </a:xfrm>
          <a:custGeom>
            <a:avLst/>
            <a:gdLst/>
            <a:ahLst/>
            <a:cxnLst/>
            <a:rect l="l" t="t" r="r" b="b"/>
            <a:pathLst>
              <a:path w="5798820" h="607695">
                <a:moveTo>
                  <a:pt x="0" y="607692"/>
                </a:moveTo>
                <a:lnTo>
                  <a:pt x="5798205" y="607692"/>
                </a:lnTo>
                <a:lnTo>
                  <a:pt x="5798205" y="0"/>
                </a:lnTo>
                <a:lnTo>
                  <a:pt x="0" y="0"/>
                </a:lnTo>
                <a:lnTo>
                  <a:pt x="0" y="607692"/>
                </a:lnTo>
                <a:close/>
              </a:path>
            </a:pathLst>
          </a:custGeom>
          <a:solidFill>
            <a:srgbClr val="5D6468"/>
          </a:solidFill>
        </p:spPr>
        <p:txBody>
          <a:bodyPr wrap="square" lIns="0" tIns="0" rIns="0" bIns="0" rtlCol="0"/>
          <a:lstStyle/>
          <a:p>
            <a:endParaRPr/>
          </a:p>
        </p:txBody>
      </p:sp>
      <p:sp>
        <p:nvSpPr>
          <p:cNvPr id="15" name="object 15"/>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9" name="object 19"/>
          <p:cNvSpPr txBox="1"/>
          <p:nvPr/>
        </p:nvSpPr>
        <p:spPr>
          <a:xfrm>
            <a:off x="427050" y="95388"/>
            <a:ext cx="4598035" cy="430887"/>
          </a:xfrm>
          <a:prstGeom prst="rect">
            <a:avLst/>
          </a:prstGeom>
        </p:spPr>
        <p:txBody>
          <a:bodyPr vert="horz" wrap="square" lIns="0" tIns="0" rIns="0" bIns="0" rtlCol="0">
            <a:spAutoFit/>
          </a:bodyPr>
          <a:lstStyle/>
          <a:p>
            <a:pPr marL="12700">
              <a:lnSpc>
                <a:spcPct val="100000"/>
              </a:lnSpc>
            </a:pPr>
            <a:r>
              <a:rPr sz="2800" b="1" spc="10" dirty="0" smtClean="0">
                <a:solidFill>
                  <a:srgbClr val="FFFFFF"/>
                </a:solidFill>
                <a:latin typeface="Arial"/>
                <a:cs typeface="Arial"/>
              </a:rPr>
              <a:t>MEETIN</a:t>
            </a:r>
            <a:r>
              <a:rPr lang="en-US" sz="2800" b="1" spc="10" dirty="0" smtClean="0">
                <a:solidFill>
                  <a:srgbClr val="FFFFFF"/>
                </a:solidFill>
                <a:latin typeface="Arial"/>
                <a:cs typeface="Arial"/>
              </a:rPr>
              <a:t>GS &amp; EVENTS</a:t>
            </a:r>
            <a:endParaRPr sz="2800" dirty="0">
              <a:latin typeface="Arial"/>
              <a:cs typeface="Arial"/>
            </a:endParaRPr>
          </a:p>
        </p:txBody>
      </p:sp>
      <p:sp>
        <p:nvSpPr>
          <p:cNvPr id="22" name="object 22"/>
          <p:cNvSpPr/>
          <p:nvPr/>
        </p:nvSpPr>
        <p:spPr>
          <a:xfrm>
            <a:off x="10680474" y="6028481"/>
            <a:ext cx="655320" cy="2097405"/>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5E6367"/>
          </a:solidFill>
        </p:spPr>
        <p:txBody>
          <a:bodyPr wrap="square" lIns="0" tIns="0" rIns="0" bIns="0" rtlCol="0"/>
          <a:lstStyle/>
          <a:p>
            <a:endParaRPr/>
          </a:p>
        </p:txBody>
      </p:sp>
      <p:sp>
        <p:nvSpPr>
          <p:cNvPr id="23" name="object 23"/>
          <p:cNvSpPr/>
          <p:nvPr/>
        </p:nvSpPr>
        <p:spPr>
          <a:xfrm>
            <a:off x="6485610" y="7820314"/>
            <a:ext cx="655320" cy="2097405"/>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93979A"/>
          </a:solidFill>
        </p:spPr>
        <p:txBody>
          <a:bodyPr wrap="square" lIns="0" tIns="0" rIns="0" bIns="0" rtlCol="0"/>
          <a:lstStyle/>
          <a:p>
            <a:endParaRPr/>
          </a:p>
        </p:txBody>
      </p:sp>
      <p:sp>
        <p:nvSpPr>
          <p:cNvPr id="26" name="object 26"/>
          <p:cNvSpPr/>
          <p:nvPr/>
        </p:nvSpPr>
        <p:spPr>
          <a:xfrm>
            <a:off x="5630518" y="3575249"/>
            <a:ext cx="0" cy="2097405"/>
          </a:xfrm>
          <a:custGeom>
            <a:avLst/>
            <a:gdLst/>
            <a:ahLst/>
            <a:cxnLst/>
            <a:rect l="l" t="t" r="r" b="b"/>
            <a:pathLst>
              <a:path h="2097404">
                <a:moveTo>
                  <a:pt x="0" y="2096837"/>
                </a:moveTo>
                <a:lnTo>
                  <a:pt x="0" y="0"/>
                </a:lnTo>
                <a:lnTo>
                  <a:pt x="0" y="2096837"/>
                </a:lnTo>
                <a:close/>
              </a:path>
            </a:pathLst>
          </a:custGeom>
          <a:solidFill>
            <a:srgbClr val="FFFFFF"/>
          </a:solidFill>
        </p:spPr>
        <p:txBody>
          <a:bodyPr wrap="square" lIns="0" tIns="0" rIns="0" bIns="0" rtlCol="0"/>
          <a:lstStyle/>
          <a:p>
            <a:endParaRPr/>
          </a:p>
        </p:txBody>
      </p:sp>
      <p:sp>
        <p:nvSpPr>
          <p:cNvPr id="29" name="object 29"/>
          <p:cNvSpPr/>
          <p:nvPr/>
        </p:nvSpPr>
        <p:spPr>
          <a:xfrm>
            <a:off x="5630518" y="5803129"/>
            <a:ext cx="0" cy="2097405"/>
          </a:xfrm>
          <a:custGeom>
            <a:avLst/>
            <a:gdLst/>
            <a:ahLst/>
            <a:cxnLst/>
            <a:rect l="l" t="t" r="r" b="b"/>
            <a:pathLst>
              <a:path h="2097404">
                <a:moveTo>
                  <a:pt x="0" y="2096837"/>
                </a:moveTo>
                <a:lnTo>
                  <a:pt x="0" y="0"/>
                </a:lnTo>
                <a:lnTo>
                  <a:pt x="0" y="2096837"/>
                </a:lnTo>
                <a:close/>
              </a:path>
            </a:pathLst>
          </a:custGeom>
          <a:solidFill>
            <a:srgbClr val="FFFFFF"/>
          </a:solidFill>
        </p:spPr>
        <p:txBody>
          <a:bodyPr wrap="square" lIns="0" tIns="0" rIns="0" bIns="0" rtlCol="0"/>
          <a:lstStyle/>
          <a:p>
            <a:endParaRPr/>
          </a:p>
        </p:txBody>
      </p:sp>
      <p:sp>
        <p:nvSpPr>
          <p:cNvPr id="32" name="object 32"/>
          <p:cNvSpPr/>
          <p:nvPr/>
        </p:nvSpPr>
        <p:spPr>
          <a:xfrm>
            <a:off x="5630518" y="8031009"/>
            <a:ext cx="0" cy="2097405"/>
          </a:xfrm>
          <a:custGeom>
            <a:avLst/>
            <a:gdLst/>
            <a:ahLst/>
            <a:cxnLst/>
            <a:rect l="l" t="t" r="r" b="b"/>
            <a:pathLst>
              <a:path h="2097404">
                <a:moveTo>
                  <a:pt x="0" y="2096837"/>
                </a:moveTo>
                <a:lnTo>
                  <a:pt x="0" y="0"/>
                </a:lnTo>
                <a:lnTo>
                  <a:pt x="0" y="2096837"/>
                </a:lnTo>
                <a:close/>
              </a:path>
            </a:pathLst>
          </a:custGeom>
          <a:solidFill>
            <a:srgbClr val="FFFFFF"/>
          </a:solidFill>
        </p:spPr>
        <p:txBody>
          <a:bodyPr wrap="square" lIns="0" tIns="0" rIns="0" bIns="0" rtlCol="0"/>
          <a:lstStyle/>
          <a:p>
            <a:endParaRPr/>
          </a:p>
        </p:txBody>
      </p:sp>
      <p:sp>
        <p:nvSpPr>
          <p:cNvPr id="35" name="object 35"/>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7318" y="3698215"/>
            <a:ext cx="4893878" cy="367040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1088" y="7308419"/>
            <a:ext cx="4912400" cy="3279306"/>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1756" y="635208"/>
            <a:ext cx="7875296" cy="5257206"/>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1764" y="635207"/>
            <a:ext cx="4879432" cy="325729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6734" y="869744"/>
            <a:ext cx="8307366" cy="6027591"/>
          </a:xfrm>
          <a:prstGeom prst="rect">
            <a:avLst/>
          </a:prstGeom>
        </p:spPr>
      </p:pic>
      <p:sp>
        <p:nvSpPr>
          <p:cNvPr id="1275" name="object 1255"/>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277" name="object 1257"/>
          <p:cNvSpPr/>
          <p:nvPr/>
        </p:nvSpPr>
        <p:spPr>
          <a:xfrm>
            <a:off x="0" y="10632784"/>
            <a:ext cx="20104100" cy="333375"/>
          </a:xfrm>
          <a:custGeom>
            <a:avLst/>
            <a:gdLst/>
            <a:ahLst/>
            <a:cxnLst/>
            <a:rect l="l" t="t" r="r" b="b"/>
            <a:pathLst>
              <a:path w="20104100" h="333375">
                <a:moveTo>
                  <a:pt x="0" y="333088"/>
                </a:moveTo>
                <a:lnTo>
                  <a:pt x="20104099" y="333088"/>
                </a:lnTo>
                <a:lnTo>
                  <a:pt x="20104099" y="0"/>
                </a:lnTo>
                <a:lnTo>
                  <a:pt x="0" y="0"/>
                </a:lnTo>
                <a:lnTo>
                  <a:pt x="0" y="333088"/>
                </a:lnTo>
                <a:close/>
              </a:path>
            </a:pathLst>
          </a:custGeom>
          <a:solidFill>
            <a:srgbClr val="9A0069"/>
          </a:solidFill>
        </p:spPr>
        <p:txBody>
          <a:bodyPr wrap="square" lIns="0" tIns="0" rIns="0" bIns="0" rtlCol="0"/>
          <a:lstStyle/>
          <a:p>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1" y="687485"/>
            <a:ext cx="11859079" cy="6347339"/>
          </a:xfrm>
          <a:prstGeom prst="rect">
            <a:avLst/>
          </a:prstGeom>
        </p:spPr>
      </p:pic>
      <p:sp>
        <p:nvSpPr>
          <p:cNvPr id="2553" name="object 19"/>
          <p:cNvSpPr txBox="1"/>
          <p:nvPr/>
        </p:nvSpPr>
        <p:spPr>
          <a:xfrm>
            <a:off x="603250" y="95388"/>
            <a:ext cx="4598035" cy="430887"/>
          </a:xfrm>
          <a:prstGeom prst="rect">
            <a:avLst/>
          </a:prstGeom>
        </p:spPr>
        <p:txBody>
          <a:bodyPr vert="horz" wrap="square" lIns="0" tIns="0" rIns="0" bIns="0" rtlCol="0">
            <a:spAutoFit/>
          </a:bodyPr>
          <a:lstStyle/>
          <a:p>
            <a:pPr marL="12700">
              <a:lnSpc>
                <a:spcPct val="100000"/>
              </a:lnSpc>
            </a:pPr>
            <a:r>
              <a:rPr sz="2800" b="1" spc="10" dirty="0" smtClean="0">
                <a:solidFill>
                  <a:srgbClr val="FFFFFF"/>
                </a:solidFill>
                <a:latin typeface="Arial"/>
                <a:cs typeface="Arial"/>
              </a:rPr>
              <a:t>MEETIN</a:t>
            </a:r>
            <a:r>
              <a:rPr lang="en-US" sz="2800" b="1" spc="10" dirty="0" smtClean="0">
                <a:solidFill>
                  <a:srgbClr val="FFFFFF"/>
                </a:solidFill>
                <a:latin typeface="Arial"/>
                <a:cs typeface="Arial"/>
              </a:rPr>
              <a:t>GS &amp; EVENTS</a:t>
            </a:r>
            <a:endParaRPr sz="2800" dirty="0">
              <a:latin typeface="Arial"/>
              <a:cs typeface="Aria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077" y="7211680"/>
            <a:ext cx="4724400" cy="310969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38993" y="7175848"/>
            <a:ext cx="4677512" cy="312250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3632" y="7210585"/>
            <a:ext cx="4657206" cy="3108949"/>
          </a:xfrm>
          <a:prstGeom prst="rect">
            <a:avLst/>
          </a:prstGeom>
        </p:spPr>
      </p:pic>
      <p:sp>
        <p:nvSpPr>
          <p:cNvPr id="2554" name="object 23"/>
          <p:cNvSpPr/>
          <p:nvPr/>
        </p:nvSpPr>
        <p:spPr>
          <a:xfrm>
            <a:off x="7537450" y="7210584"/>
            <a:ext cx="296182" cy="3108949"/>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93979A"/>
          </a:solidFill>
        </p:spPr>
        <p:txBody>
          <a:bodyPr wrap="square" lIns="0" tIns="0" rIns="0" bIns="0" rtlCol="0"/>
          <a:lstStyle/>
          <a:p>
            <a:endParaRPr/>
          </a:p>
        </p:txBody>
      </p:sp>
      <p:sp>
        <p:nvSpPr>
          <p:cNvPr id="2555" name="object 23"/>
          <p:cNvSpPr/>
          <p:nvPr/>
        </p:nvSpPr>
        <p:spPr>
          <a:xfrm>
            <a:off x="14290902" y="7189404"/>
            <a:ext cx="296182" cy="3108949"/>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93979A"/>
          </a:solidFill>
        </p:spPr>
        <p:txBody>
          <a:bodyPr wrap="square" lIns="0" tIns="0" rIns="0" bIns="0" rtlCol="0"/>
          <a:lstStyle/>
          <a:p>
            <a:endParaRPr/>
          </a:p>
        </p:txBody>
      </p:sp>
      <p:sp>
        <p:nvSpPr>
          <p:cNvPr id="2556" name="object 23"/>
          <p:cNvSpPr/>
          <p:nvPr/>
        </p:nvSpPr>
        <p:spPr>
          <a:xfrm>
            <a:off x="1012986" y="7210584"/>
            <a:ext cx="296182" cy="3108949"/>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93979A"/>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8299450" y="6065596"/>
            <a:ext cx="668020" cy="4391773"/>
          </a:xfrm>
          <a:custGeom>
            <a:avLst/>
            <a:gdLst/>
            <a:ahLst/>
            <a:cxnLst/>
            <a:rect l="l" t="t" r="r" b="b"/>
            <a:pathLst>
              <a:path w="668020" h="2316479">
                <a:moveTo>
                  <a:pt x="0" y="2316215"/>
                </a:moveTo>
                <a:lnTo>
                  <a:pt x="667770" y="2316215"/>
                </a:lnTo>
                <a:lnTo>
                  <a:pt x="667770" y="0"/>
                </a:lnTo>
                <a:lnTo>
                  <a:pt x="0" y="0"/>
                </a:lnTo>
                <a:lnTo>
                  <a:pt x="0" y="2316215"/>
                </a:lnTo>
                <a:close/>
              </a:path>
            </a:pathLst>
          </a:custGeom>
          <a:solidFill>
            <a:srgbClr val="5D6468"/>
          </a:solidFill>
        </p:spPr>
        <p:txBody>
          <a:bodyPr wrap="square" lIns="0" tIns="0" rIns="0" bIns="0" rtlCol="0"/>
          <a:lstStyle/>
          <a:p>
            <a:endParaRPr/>
          </a:p>
        </p:txBody>
      </p:sp>
      <p:sp>
        <p:nvSpPr>
          <p:cNvPr id="2" name="object 2"/>
          <p:cNvSpPr/>
          <p:nvPr/>
        </p:nvSpPr>
        <p:spPr>
          <a:xfrm>
            <a:off x="16306658" y="621399"/>
            <a:ext cx="3797935" cy="9980295"/>
          </a:xfrm>
          <a:custGeom>
            <a:avLst/>
            <a:gdLst/>
            <a:ahLst/>
            <a:cxnLst/>
            <a:rect l="l" t="t" r="r" b="b"/>
            <a:pathLst>
              <a:path w="3797934" h="9980295">
                <a:moveTo>
                  <a:pt x="0" y="9979868"/>
                </a:moveTo>
                <a:lnTo>
                  <a:pt x="3797440" y="9979868"/>
                </a:lnTo>
                <a:lnTo>
                  <a:pt x="3797440" y="0"/>
                </a:lnTo>
                <a:lnTo>
                  <a:pt x="0" y="0"/>
                </a:lnTo>
                <a:lnTo>
                  <a:pt x="0" y="9979868"/>
                </a:lnTo>
              </a:path>
            </a:pathLst>
          </a:custGeom>
          <a:solidFill>
            <a:srgbClr val="5D6468"/>
          </a:solidFill>
        </p:spPr>
        <p:txBody>
          <a:bodyPr wrap="square" lIns="0" tIns="0" rIns="0" bIns="0" rtlCol="0"/>
          <a:lstStyle/>
          <a:p>
            <a:endParaRPr/>
          </a:p>
        </p:txBody>
      </p:sp>
      <p:sp>
        <p:nvSpPr>
          <p:cNvPr id="11" name="object 11"/>
          <p:cNvSpPr/>
          <p:nvPr/>
        </p:nvSpPr>
        <p:spPr>
          <a:xfrm>
            <a:off x="5106147" y="1820228"/>
            <a:ext cx="668020" cy="4517075"/>
          </a:xfrm>
          <a:custGeom>
            <a:avLst/>
            <a:gdLst/>
            <a:ahLst/>
            <a:cxnLst/>
            <a:rect l="l" t="t" r="r" b="b"/>
            <a:pathLst>
              <a:path w="668020" h="2316479">
                <a:moveTo>
                  <a:pt x="0" y="2316215"/>
                </a:moveTo>
                <a:lnTo>
                  <a:pt x="667770" y="2316215"/>
                </a:lnTo>
                <a:lnTo>
                  <a:pt x="667770" y="0"/>
                </a:lnTo>
                <a:lnTo>
                  <a:pt x="0" y="0"/>
                </a:lnTo>
                <a:lnTo>
                  <a:pt x="0" y="2316215"/>
                </a:lnTo>
                <a:close/>
              </a:path>
            </a:pathLst>
          </a:custGeom>
          <a:solidFill>
            <a:srgbClr val="91BEC6"/>
          </a:solidFill>
        </p:spPr>
        <p:txBody>
          <a:bodyPr wrap="square" lIns="0" tIns="0" rIns="0" bIns="0" rtlCol="0"/>
          <a:lstStyle/>
          <a:p>
            <a:endParaRPr/>
          </a:p>
        </p:txBody>
      </p:sp>
      <p:sp>
        <p:nvSpPr>
          <p:cNvPr id="12" name="object 12"/>
          <p:cNvSpPr/>
          <p:nvPr/>
        </p:nvSpPr>
        <p:spPr>
          <a:xfrm>
            <a:off x="0" y="0"/>
            <a:ext cx="4874260" cy="10966392"/>
          </a:xfrm>
          <a:custGeom>
            <a:avLst/>
            <a:gdLst/>
            <a:ahLst/>
            <a:cxnLst/>
            <a:rect l="l" t="t" r="r" b="b"/>
            <a:pathLst>
              <a:path w="4874260" h="9958705">
                <a:moveTo>
                  <a:pt x="0" y="9958179"/>
                </a:moveTo>
                <a:lnTo>
                  <a:pt x="4873721" y="9958179"/>
                </a:lnTo>
                <a:lnTo>
                  <a:pt x="4873721" y="0"/>
                </a:lnTo>
                <a:lnTo>
                  <a:pt x="0" y="0"/>
                </a:lnTo>
                <a:lnTo>
                  <a:pt x="0" y="9958179"/>
                </a:lnTo>
                <a:close/>
              </a:path>
            </a:pathLst>
          </a:custGeom>
          <a:solidFill>
            <a:srgbClr val="E5E4E3"/>
          </a:solidFill>
        </p:spPr>
        <p:txBody>
          <a:bodyPr wrap="square" lIns="0" tIns="0" rIns="0" bIns="0" rtlCol="0"/>
          <a:lstStyle/>
          <a:p>
            <a:endParaRPr/>
          </a:p>
        </p:txBody>
      </p:sp>
      <p:sp>
        <p:nvSpPr>
          <p:cNvPr id="14" name="object 14"/>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5" name="object 15"/>
          <p:cNvSpPr txBox="1"/>
          <p:nvPr/>
        </p:nvSpPr>
        <p:spPr>
          <a:xfrm>
            <a:off x="499428" y="932178"/>
            <a:ext cx="3470910" cy="9240222"/>
          </a:xfrm>
          <a:prstGeom prst="rect">
            <a:avLst/>
          </a:prstGeom>
        </p:spPr>
        <p:txBody>
          <a:bodyPr vert="horz" wrap="square" lIns="0" tIns="0" rIns="0" bIns="0" rtlCol="0">
            <a:spAutoFit/>
          </a:bodyPr>
          <a:lstStyle/>
          <a:p>
            <a:pPr marL="12700" marR="147320" indent="-635">
              <a:lnSpc>
                <a:spcPct val="138800"/>
              </a:lnSpc>
            </a:pPr>
            <a:r>
              <a:rPr lang="en-US" sz="2400" dirty="0"/>
              <a:t>Offering sophisticated American cuisine with a Southern flair, our onsite restaurant Mahogany's is one of the best restaurants in Knoxville for a hearty breakfast or satisfying lunch or dinner. </a:t>
            </a:r>
            <a:r>
              <a:rPr lang="en-US" sz="2400" dirty="0" smtClean="0"/>
              <a:t>Mahogany's </a:t>
            </a:r>
            <a:r>
              <a:rPr lang="en-US" sz="2400" dirty="0"/>
              <a:t>is also famous for our Friday Prime Rib and Seafood Buffet offering a grand selection of chef-carved prime rib, oysters on the half shell, smoked salmon, North Carolina trout, boiled shrimp, steamed mussels, and sides. </a:t>
            </a:r>
            <a:endParaRPr sz="2400" dirty="0">
              <a:latin typeface="Arial"/>
              <a:cs typeface="Arial"/>
            </a:endParaRPr>
          </a:p>
        </p:txBody>
      </p:sp>
      <p:sp>
        <p:nvSpPr>
          <p:cNvPr id="16" name="object 16"/>
          <p:cNvSpPr txBox="1"/>
          <p:nvPr/>
        </p:nvSpPr>
        <p:spPr>
          <a:xfrm>
            <a:off x="499428" y="100896"/>
            <a:ext cx="3066415" cy="430887"/>
          </a:xfrm>
          <a:prstGeom prst="rect">
            <a:avLst/>
          </a:prstGeom>
        </p:spPr>
        <p:txBody>
          <a:bodyPr vert="horz" wrap="square" lIns="0" tIns="0" rIns="0" bIns="0" rtlCol="0">
            <a:spAutoFit/>
          </a:bodyPr>
          <a:lstStyle/>
          <a:p>
            <a:pPr marL="12700">
              <a:lnSpc>
                <a:spcPct val="100000"/>
              </a:lnSpc>
            </a:pPr>
            <a:r>
              <a:rPr lang="en-US" sz="2800" b="1" spc="10" dirty="0" smtClean="0">
                <a:solidFill>
                  <a:srgbClr val="FFFFFF"/>
                </a:solidFill>
                <a:latin typeface="Arial"/>
                <a:cs typeface="Arial"/>
              </a:rPr>
              <a:t>DINING</a:t>
            </a:r>
            <a:endParaRPr sz="2800" dirty="0">
              <a:latin typeface="Arial"/>
              <a:cs typeface="Arial"/>
            </a:endParaRPr>
          </a:p>
        </p:txBody>
      </p:sp>
      <p:sp>
        <p:nvSpPr>
          <p:cNvPr id="17" name="object 17"/>
          <p:cNvSpPr/>
          <p:nvPr/>
        </p:nvSpPr>
        <p:spPr>
          <a:xfrm>
            <a:off x="16306658" y="621409"/>
            <a:ext cx="3797440" cy="2647384"/>
          </a:xfrm>
          <a:prstGeom prst="rect">
            <a:avLst/>
          </a:prstGeom>
          <a:blipFill>
            <a:blip r:embed="rId3" cstate="print"/>
            <a:stretch>
              <a:fillRect/>
            </a:stretch>
          </a:blipFill>
        </p:spPr>
        <p:txBody>
          <a:bodyPr wrap="square" lIns="0" tIns="0" rIns="0" bIns="0" rtlCol="0"/>
          <a:lstStyle/>
          <a:p>
            <a:endParaRPr/>
          </a:p>
        </p:txBody>
      </p:sp>
      <p:sp>
        <p:nvSpPr>
          <p:cNvPr id="18" name="object 18"/>
          <p:cNvSpPr txBox="1"/>
          <p:nvPr/>
        </p:nvSpPr>
        <p:spPr>
          <a:xfrm>
            <a:off x="16959570" y="3561636"/>
            <a:ext cx="3124200" cy="1492140"/>
          </a:xfrm>
          <a:prstGeom prst="rect">
            <a:avLst/>
          </a:prstGeom>
        </p:spPr>
        <p:txBody>
          <a:bodyPr vert="horz" wrap="square" lIns="0" tIns="0" rIns="0" bIns="0" rtlCol="0">
            <a:spAutoFit/>
          </a:bodyPr>
          <a:lstStyle/>
          <a:p>
            <a:pPr marL="12700" marR="455295" algn="ctr">
              <a:lnSpc>
                <a:spcPct val="100899"/>
              </a:lnSpc>
            </a:pPr>
            <a:r>
              <a:rPr lang="en-US" sz="3200" b="1" dirty="0">
                <a:solidFill>
                  <a:schemeClr val="bg1"/>
                </a:solidFill>
              </a:rPr>
              <a:t>Friday Night Prime Rib &amp; </a:t>
            </a:r>
            <a:r>
              <a:rPr lang="en-US" sz="3200" b="1" dirty="0" smtClean="0">
                <a:solidFill>
                  <a:schemeClr val="bg1"/>
                </a:solidFill>
              </a:rPr>
              <a:t>  Seafood </a:t>
            </a:r>
            <a:r>
              <a:rPr lang="en-US" sz="3200" b="1" dirty="0">
                <a:solidFill>
                  <a:schemeClr val="bg1"/>
                </a:solidFill>
              </a:rPr>
              <a:t>Buffet </a:t>
            </a:r>
            <a:endParaRPr lang="en-US" sz="3200" b="1" dirty="0" smtClean="0">
              <a:solidFill>
                <a:schemeClr val="bg1"/>
              </a:solidFill>
            </a:endParaRPr>
          </a:p>
        </p:txBody>
      </p:sp>
      <p:sp>
        <p:nvSpPr>
          <p:cNvPr id="20" name="object 20"/>
          <p:cNvSpPr/>
          <p:nvPr/>
        </p:nvSpPr>
        <p:spPr>
          <a:xfrm>
            <a:off x="0" y="10601267"/>
            <a:ext cx="20104100" cy="365125"/>
          </a:xfrm>
          <a:custGeom>
            <a:avLst/>
            <a:gdLst/>
            <a:ahLst/>
            <a:cxnLst/>
            <a:rect l="l" t="t" r="r" b="b"/>
            <a:pathLst>
              <a:path w="20104100" h="365125">
                <a:moveTo>
                  <a:pt x="0" y="364605"/>
                </a:moveTo>
                <a:lnTo>
                  <a:pt x="20104099" y="364605"/>
                </a:lnTo>
                <a:lnTo>
                  <a:pt x="20104099" y="0"/>
                </a:lnTo>
                <a:lnTo>
                  <a:pt x="0" y="0"/>
                </a:lnTo>
                <a:lnTo>
                  <a:pt x="0" y="364605"/>
                </a:lnTo>
                <a:close/>
              </a:path>
            </a:pathLst>
          </a:custGeom>
          <a:solidFill>
            <a:srgbClr val="9A0069"/>
          </a:solidFill>
        </p:spPr>
        <p:txBody>
          <a:bodyPr wrap="square" lIns="0" tIns="0" rIns="0" bIns="0" rtlCol="0"/>
          <a:lstStyle/>
          <a:p>
            <a:endParaRPr/>
          </a:p>
        </p:txBody>
      </p:sp>
      <p:sp>
        <p:nvSpPr>
          <p:cNvPr id="27" name="object 27"/>
          <p:cNvSpPr/>
          <p:nvPr/>
        </p:nvSpPr>
        <p:spPr>
          <a:xfrm>
            <a:off x="17853891" y="1732455"/>
            <a:ext cx="742950" cy="269240"/>
          </a:xfrm>
          <a:custGeom>
            <a:avLst/>
            <a:gdLst/>
            <a:ahLst/>
            <a:cxnLst/>
            <a:rect l="l" t="t" r="r" b="b"/>
            <a:pathLst>
              <a:path w="742950" h="269239">
                <a:moveTo>
                  <a:pt x="0" y="268663"/>
                </a:moveTo>
                <a:lnTo>
                  <a:pt x="742480" y="268663"/>
                </a:lnTo>
                <a:lnTo>
                  <a:pt x="742480" y="0"/>
                </a:lnTo>
                <a:lnTo>
                  <a:pt x="0" y="0"/>
                </a:lnTo>
                <a:lnTo>
                  <a:pt x="0" y="268663"/>
                </a:lnTo>
                <a:close/>
              </a:path>
            </a:pathLst>
          </a:custGeom>
          <a:solidFill>
            <a:srgbClr val="5E6367"/>
          </a:solidFill>
        </p:spPr>
        <p:txBody>
          <a:bodyPr wrap="square" lIns="0" tIns="0" rIns="0" bIns="0" rtlCol="0"/>
          <a:lstStyle/>
          <a:p>
            <a:endParaRPr/>
          </a:p>
        </p:txBody>
      </p:sp>
      <p:sp>
        <p:nvSpPr>
          <p:cNvPr id="28" name="object 28"/>
          <p:cNvSpPr txBox="1"/>
          <p:nvPr/>
        </p:nvSpPr>
        <p:spPr>
          <a:xfrm>
            <a:off x="17960965" y="1749263"/>
            <a:ext cx="560705" cy="290195"/>
          </a:xfrm>
          <a:prstGeom prst="rect">
            <a:avLst/>
          </a:prstGeom>
        </p:spPr>
        <p:txBody>
          <a:bodyPr vert="horz" wrap="square" lIns="0" tIns="0" rIns="0" bIns="0" rtlCol="0">
            <a:spAutoFit/>
          </a:bodyPr>
          <a:lstStyle/>
          <a:p>
            <a:pPr marL="12700">
              <a:lnSpc>
                <a:spcPct val="100000"/>
              </a:lnSpc>
            </a:pPr>
            <a:r>
              <a:rPr sz="2050" spc="254" dirty="0">
                <a:solidFill>
                  <a:srgbClr val="E1E0DE"/>
                </a:solidFill>
                <a:latin typeface="Agenda"/>
                <a:cs typeface="Agenda"/>
              </a:rPr>
              <a:t>FP</a:t>
            </a:r>
            <a:r>
              <a:rPr sz="2050" spc="15" dirty="0">
                <a:solidFill>
                  <a:srgbClr val="E1E0DE"/>
                </a:solidFill>
                <a:latin typeface="Agenda"/>
                <a:cs typeface="Agenda"/>
              </a:rPr>
              <a:t>O</a:t>
            </a:r>
            <a:r>
              <a:rPr sz="2050" spc="-229" dirty="0">
                <a:solidFill>
                  <a:srgbClr val="E1E0DE"/>
                </a:solidFill>
                <a:latin typeface="Agenda"/>
                <a:cs typeface="Agenda"/>
              </a:rPr>
              <a:t> </a:t>
            </a:r>
            <a:endParaRPr sz="2050">
              <a:latin typeface="Agenda"/>
              <a:cs typeface="Agenda"/>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414" y="5924411"/>
            <a:ext cx="6758877" cy="450732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5075" y="1801633"/>
            <a:ext cx="6810157" cy="4535671"/>
          </a:xfrm>
          <a:prstGeom prst="rect">
            <a:avLst/>
          </a:prstGeom>
        </p:spPr>
      </p:pic>
      <p:sp>
        <p:nvSpPr>
          <p:cNvPr id="24" name="TextBox 23"/>
          <p:cNvSpPr txBox="1"/>
          <p:nvPr/>
        </p:nvSpPr>
        <p:spPr>
          <a:xfrm>
            <a:off x="6394450" y="666948"/>
            <a:ext cx="8637654" cy="1107996"/>
          </a:xfrm>
          <a:prstGeom prst="rect">
            <a:avLst/>
          </a:prstGeom>
          <a:noFill/>
        </p:spPr>
        <p:txBody>
          <a:bodyPr wrap="square" rtlCol="0">
            <a:spAutoFit/>
          </a:bodyPr>
          <a:lstStyle/>
          <a:p>
            <a:r>
              <a:rPr lang="en-US" sz="6600" dirty="0" smtClean="0">
                <a:latin typeface="Alex Brush" panose="02000400000000000000" pitchFamily="2" charset="0"/>
              </a:rPr>
              <a:t>Mahogany's Restaurant </a:t>
            </a:r>
            <a:endParaRPr lang="en-US" sz="6600" dirty="0">
              <a:latin typeface="Alex Brush" panose="02000400000000000000" pitchFamily="2" charset="0"/>
            </a:endParaRPr>
          </a:p>
        </p:txBody>
      </p:sp>
      <p:sp>
        <p:nvSpPr>
          <p:cNvPr id="25" name="TextBox 24"/>
          <p:cNvSpPr txBox="1"/>
          <p:nvPr/>
        </p:nvSpPr>
        <p:spPr>
          <a:xfrm>
            <a:off x="16996763" y="8221013"/>
            <a:ext cx="2990635" cy="249299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Seafood </a:t>
            </a:r>
            <a:r>
              <a:rPr lang="en-US" sz="2400" dirty="0" smtClean="0">
                <a:solidFill>
                  <a:schemeClr val="bg1"/>
                </a:solidFill>
              </a:rPr>
              <a:t>Display</a:t>
            </a:r>
          </a:p>
          <a:p>
            <a:pPr marL="285750" indent="-285750">
              <a:buFont typeface="Arial" panose="020B0604020202020204" pitchFamily="34" charset="0"/>
              <a:buChar char="•"/>
            </a:pPr>
            <a:r>
              <a:rPr lang="en-US" sz="2400" dirty="0">
                <a:solidFill>
                  <a:schemeClr val="bg1"/>
                </a:solidFill>
              </a:rPr>
              <a:t>Carving </a:t>
            </a:r>
            <a:r>
              <a:rPr lang="en-US" sz="2400" dirty="0" smtClean="0">
                <a:solidFill>
                  <a:schemeClr val="bg1"/>
                </a:solidFill>
              </a:rPr>
              <a:t>Station</a:t>
            </a:r>
          </a:p>
          <a:p>
            <a:pPr marL="285750" indent="-285750">
              <a:buFont typeface="Arial" panose="020B0604020202020204" pitchFamily="34" charset="0"/>
              <a:buChar char="•"/>
            </a:pPr>
            <a:r>
              <a:rPr lang="en-US" sz="2400" dirty="0">
                <a:solidFill>
                  <a:schemeClr val="bg1"/>
                </a:solidFill>
              </a:rPr>
              <a:t>Pasta </a:t>
            </a:r>
            <a:r>
              <a:rPr lang="en-US" sz="2400" dirty="0" smtClean="0">
                <a:solidFill>
                  <a:schemeClr val="bg1"/>
                </a:solidFill>
              </a:rPr>
              <a:t>Station</a:t>
            </a:r>
          </a:p>
          <a:p>
            <a:pPr marL="285750" indent="-285750">
              <a:buFont typeface="Arial" panose="020B0604020202020204" pitchFamily="34" charset="0"/>
              <a:buChar char="•"/>
            </a:pPr>
            <a:r>
              <a:rPr lang="en-US" sz="2400" dirty="0">
                <a:solidFill>
                  <a:schemeClr val="bg1"/>
                </a:solidFill>
              </a:rPr>
              <a:t>Hot </a:t>
            </a:r>
            <a:r>
              <a:rPr lang="en-US" sz="2400" dirty="0" smtClean="0">
                <a:solidFill>
                  <a:schemeClr val="bg1"/>
                </a:solidFill>
              </a:rPr>
              <a:t>Entrees</a:t>
            </a:r>
          </a:p>
          <a:p>
            <a:pPr marL="285750" indent="-285750">
              <a:buFont typeface="Arial" panose="020B0604020202020204" pitchFamily="34" charset="0"/>
              <a:buChar char="•"/>
            </a:pPr>
            <a:r>
              <a:rPr lang="en-US" sz="2400" dirty="0">
                <a:solidFill>
                  <a:schemeClr val="bg1"/>
                </a:solidFill>
              </a:rPr>
              <a:t>Dessert </a:t>
            </a:r>
            <a:r>
              <a:rPr lang="en-US" sz="2400" dirty="0" smtClean="0">
                <a:solidFill>
                  <a:schemeClr val="bg1"/>
                </a:solidFill>
              </a:rPr>
              <a:t>Station</a:t>
            </a:r>
          </a:p>
          <a:p>
            <a:endParaRPr lang="en-US" dirty="0" smtClean="0"/>
          </a:p>
          <a:p>
            <a:r>
              <a:rPr lang="en-US" dirty="0"/>
              <a:t>	</a:t>
            </a:r>
          </a:p>
        </p:txBody>
      </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344" y="630272"/>
            <a:ext cx="3768753" cy="2761834"/>
          </a:xfrm>
          <a:prstGeom prst="rect">
            <a:avLst/>
          </a:prstGeom>
        </p:spPr>
      </p:pic>
      <p:sp>
        <p:nvSpPr>
          <p:cNvPr id="32" name="TextBox 31"/>
          <p:cNvSpPr txBox="1"/>
          <p:nvPr/>
        </p:nvSpPr>
        <p:spPr>
          <a:xfrm>
            <a:off x="16432125" y="5409300"/>
            <a:ext cx="3546506" cy="2246769"/>
          </a:xfrm>
          <a:prstGeom prst="rect">
            <a:avLst/>
          </a:prstGeom>
          <a:noFill/>
        </p:spPr>
        <p:txBody>
          <a:bodyPr wrap="square" rtlCol="0">
            <a:spAutoFit/>
          </a:bodyPr>
          <a:lstStyle/>
          <a:p>
            <a:pPr algn="ctr"/>
            <a:r>
              <a:rPr lang="en-US" sz="2800" dirty="0">
                <a:solidFill>
                  <a:schemeClr val="bg1"/>
                </a:solidFill>
              </a:rPr>
              <a:t>Get a taste of Knoxville’s finest seafood in a casual, relaxing atmosphere from 6 pm to 9 pm</a:t>
            </a:r>
            <a:r>
              <a:rPr lang="en-US" sz="2000" dirty="0">
                <a:solidFill>
                  <a:schemeClr val="bg1"/>
                </a:solidFill>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3"/>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0" name="object 4"/>
          <p:cNvSpPr txBox="1"/>
          <p:nvPr/>
        </p:nvSpPr>
        <p:spPr>
          <a:xfrm>
            <a:off x="661237" y="104765"/>
            <a:ext cx="3954779" cy="430887"/>
          </a:xfrm>
          <a:prstGeom prst="rect">
            <a:avLst/>
          </a:prstGeom>
        </p:spPr>
        <p:txBody>
          <a:bodyPr vert="horz" wrap="square" lIns="0" tIns="0" rIns="0" bIns="0" rtlCol="0">
            <a:spAutoFit/>
          </a:bodyPr>
          <a:lstStyle/>
          <a:p>
            <a:pPr marL="12700">
              <a:lnSpc>
                <a:spcPct val="100000"/>
              </a:lnSpc>
            </a:pPr>
            <a:r>
              <a:rPr lang="en-US" sz="2800" b="1" spc="10" dirty="0" smtClean="0">
                <a:solidFill>
                  <a:srgbClr val="FFFFFF"/>
                </a:solidFill>
                <a:latin typeface="Arial"/>
                <a:cs typeface="Arial"/>
              </a:rPr>
              <a:t>DINING</a:t>
            </a:r>
            <a:endParaRPr sz="2800" dirty="0">
              <a:latin typeface="Arial"/>
              <a:cs typeface="Arial"/>
            </a:endParaRPr>
          </a:p>
        </p:txBody>
      </p:sp>
      <p:sp>
        <p:nvSpPr>
          <p:cNvPr id="11" name="object 5"/>
          <p:cNvSpPr/>
          <p:nvPr/>
        </p:nvSpPr>
        <p:spPr>
          <a:xfrm>
            <a:off x="0" y="10632784"/>
            <a:ext cx="20104100" cy="333375"/>
          </a:xfrm>
          <a:custGeom>
            <a:avLst/>
            <a:gdLst/>
            <a:ahLst/>
            <a:cxnLst/>
            <a:rect l="l" t="t" r="r" b="b"/>
            <a:pathLst>
              <a:path w="20104100" h="333375">
                <a:moveTo>
                  <a:pt x="0" y="333088"/>
                </a:moveTo>
                <a:lnTo>
                  <a:pt x="20104099" y="333088"/>
                </a:lnTo>
                <a:lnTo>
                  <a:pt x="20104099" y="0"/>
                </a:lnTo>
                <a:lnTo>
                  <a:pt x="0" y="0"/>
                </a:lnTo>
                <a:lnTo>
                  <a:pt x="0" y="333088"/>
                </a:lnTo>
                <a:close/>
              </a:path>
            </a:pathLst>
          </a:custGeom>
          <a:solidFill>
            <a:srgbClr val="9A0069"/>
          </a:solidFill>
        </p:spPr>
        <p:txBody>
          <a:bodyPr wrap="square" lIns="0" tIns="0" rIns="0" bIns="0" rtlCol="0"/>
          <a:lstStyle/>
          <a:p>
            <a:endParaRPr/>
          </a:p>
        </p:txBody>
      </p:sp>
      <p:sp>
        <p:nvSpPr>
          <p:cNvPr id="14" name="TextBox 13"/>
          <p:cNvSpPr txBox="1"/>
          <p:nvPr/>
        </p:nvSpPr>
        <p:spPr>
          <a:xfrm>
            <a:off x="1332280" y="832126"/>
            <a:ext cx="7896323" cy="1107996"/>
          </a:xfrm>
          <a:prstGeom prst="rect">
            <a:avLst/>
          </a:prstGeom>
          <a:noFill/>
        </p:spPr>
        <p:txBody>
          <a:bodyPr wrap="square" rtlCol="0">
            <a:spAutoFit/>
          </a:bodyPr>
          <a:lstStyle/>
          <a:p>
            <a:pPr algn="ctr"/>
            <a:r>
              <a:rPr lang="en-US" sz="6600" dirty="0" smtClean="0">
                <a:latin typeface="Alex Brush" panose="02000400000000000000" pitchFamily="2" charset="0"/>
              </a:rPr>
              <a:t>Library Lounge</a:t>
            </a:r>
            <a:endParaRPr lang="en-US" sz="6600" dirty="0">
              <a:latin typeface="Alex Brush" panose="020004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450" y="1356963"/>
            <a:ext cx="9067800" cy="60481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237" y="3961327"/>
            <a:ext cx="9238413" cy="6033248"/>
          </a:xfrm>
          <a:prstGeom prst="rect">
            <a:avLst/>
          </a:prstGeom>
        </p:spPr>
      </p:pic>
      <p:sp>
        <p:nvSpPr>
          <p:cNvPr id="15" name="object 11"/>
          <p:cNvSpPr/>
          <p:nvPr/>
        </p:nvSpPr>
        <p:spPr>
          <a:xfrm>
            <a:off x="424962" y="3389993"/>
            <a:ext cx="668020" cy="4517075"/>
          </a:xfrm>
          <a:custGeom>
            <a:avLst/>
            <a:gdLst/>
            <a:ahLst/>
            <a:cxnLst/>
            <a:rect l="l" t="t" r="r" b="b"/>
            <a:pathLst>
              <a:path w="668020" h="2316479">
                <a:moveTo>
                  <a:pt x="0" y="2316215"/>
                </a:moveTo>
                <a:lnTo>
                  <a:pt x="667770" y="2316215"/>
                </a:lnTo>
                <a:lnTo>
                  <a:pt x="667770" y="0"/>
                </a:lnTo>
                <a:lnTo>
                  <a:pt x="0" y="0"/>
                </a:lnTo>
                <a:lnTo>
                  <a:pt x="0" y="2316215"/>
                </a:lnTo>
                <a:close/>
              </a:path>
            </a:pathLst>
          </a:custGeom>
          <a:solidFill>
            <a:srgbClr val="91BEC6"/>
          </a:solidFill>
        </p:spPr>
        <p:txBody>
          <a:bodyPr wrap="square" lIns="0" tIns="0" rIns="0" bIns="0" rtlCol="0"/>
          <a:lstStyle/>
          <a:p>
            <a:endParaRPr/>
          </a:p>
        </p:txBody>
      </p:sp>
      <p:sp>
        <p:nvSpPr>
          <p:cNvPr id="16" name="object 11"/>
          <p:cNvSpPr/>
          <p:nvPr/>
        </p:nvSpPr>
        <p:spPr>
          <a:xfrm rot="5400000">
            <a:off x="17234377" y="5146578"/>
            <a:ext cx="668020" cy="4517075"/>
          </a:xfrm>
          <a:custGeom>
            <a:avLst/>
            <a:gdLst/>
            <a:ahLst/>
            <a:cxnLst/>
            <a:rect l="l" t="t" r="r" b="b"/>
            <a:pathLst>
              <a:path w="668020" h="2316479">
                <a:moveTo>
                  <a:pt x="0" y="2316215"/>
                </a:moveTo>
                <a:lnTo>
                  <a:pt x="667770" y="2316215"/>
                </a:lnTo>
                <a:lnTo>
                  <a:pt x="667770" y="0"/>
                </a:lnTo>
                <a:lnTo>
                  <a:pt x="0" y="0"/>
                </a:lnTo>
                <a:lnTo>
                  <a:pt x="0" y="2316215"/>
                </a:lnTo>
                <a:close/>
              </a:path>
            </a:pathLst>
          </a:custGeom>
          <a:solidFill>
            <a:srgbClr val="91BEC6"/>
          </a:solidFill>
        </p:spPr>
        <p:txBody>
          <a:bodyPr wrap="square" lIns="0" tIns="0" rIns="0" bIns="0" rtlCol="0"/>
          <a:lstStyle/>
          <a:p>
            <a:endParaRPr/>
          </a:p>
        </p:txBody>
      </p:sp>
      <p:sp>
        <p:nvSpPr>
          <p:cNvPr id="17" name="object 7"/>
          <p:cNvSpPr txBox="1"/>
          <p:nvPr/>
        </p:nvSpPr>
        <p:spPr>
          <a:xfrm>
            <a:off x="1842337" y="2025871"/>
            <a:ext cx="6533314" cy="1026691"/>
          </a:xfrm>
          <a:prstGeom prst="rect">
            <a:avLst/>
          </a:prstGeom>
        </p:spPr>
        <p:txBody>
          <a:bodyPr vert="horz" wrap="square" lIns="0" tIns="0" rIns="0" bIns="0" rtlCol="0">
            <a:spAutoFit/>
          </a:bodyPr>
          <a:lstStyle/>
          <a:p>
            <a:pPr marL="12700" marR="121920" algn="ctr">
              <a:lnSpc>
                <a:spcPct val="138800"/>
              </a:lnSpc>
            </a:pPr>
            <a:r>
              <a:rPr lang="en-US" sz="2400" dirty="0" smtClean="0"/>
              <a:t>Relax with a drink at the ‘The Library’ </a:t>
            </a:r>
            <a:r>
              <a:rPr lang="en-US" sz="2400" dirty="0"/>
              <a:t>our full service lobby </a:t>
            </a:r>
            <a:r>
              <a:rPr lang="en-US" sz="2400" dirty="0" smtClean="0"/>
              <a:t>bar &amp; lounge.</a:t>
            </a:r>
            <a:endParaRPr sz="2400" dirty="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object 22"/>
          <p:cNvSpPr/>
          <p:nvPr/>
        </p:nvSpPr>
        <p:spPr>
          <a:xfrm>
            <a:off x="11397780" y="5166304"/>
            <a:ext cx="623842" cy="5261283"/>
          </a:xfrm>
          <a:custGeom>
            <a:avLst/>
            <a:gdLst/>
            <a:ahLst/>
            <a:cxnLst/>
            <a:rect l="l" t="t" r="r" b="b"/>
            <a:pathLst>
              <a:path w="655320" h="2097404">
                <a:moveTo>
                  <a:pt x="0" y="2096837"/>
                </a:moveTo>
                <a:lnTo>
                  <a:pt x="655261" y="2096837"/>
                </a:lnTo>
                <a:lnTo>
                  <a:pt x="655261" y="0"/>
                </a:lnTo>
                <a:lnTo>
                  <a:pt x="0" y="0"/>
                </a:lnTo>
                <a:lnTo>
                  <a:pt x="0" y="2096837"/>
                </a:lnTo>
                <a:close/>
              </a:path>
            </a:pathLst>
          </a:custGeom>
          <a:solidFill>
            <a:srgbClr val="5E6367"/>
          </a:solidFill>
        </p:spPr>
        <p:txBody>
          <a:bodyPr wrap="square" lIns="0" tIns="0" rIns="0" bIns="0" rtlCol="0"/>
          <a:lstStyle/>
          <a:p>
            <a:endParaRPr/>
          </a:p>
        </p:txBody>
      </p:sp>
      <p:sp>
        <p:nvSpPr>
          <p:cNvPr id="8" name="object 2"/>
          <p:cNvSpPr/>
          <p:nvPr/>
        </p:nvSpPr>
        <p:spPr>
          <a:xfrm>
            <a:off x="17745431" y="0"/>
            <a:ext cx="2358667" cy="10965872"/>
          </a:xfrm>
          <a:prstGeom prst="rect">
            <a:avLst/>
          </a:prstGeom>
          <a:blipFill>
            <a:blip r:embed="rId3" cstate="print"/>
            <a:stretch>
              <a:fillRect/>
            </a:stretch>
          </a:blipFill>
        </p:spPr>
        <p:txBody>
          <a:bodyPr wrap="square" lIns="0" tIns="0" rIns="0" bIns="0" rtlCol="0"/>
          <a:lstStyle/>
          <a:p>
            <a:endParaRPr/>
          </a:p>
        </p:txBody>
      </p:sp>
      <p:sp>
        <p:nvSpPr>
          <p:cNvPr id="9" name="object 3"/>
          <p:cNvSpPr/>
          <p:nvPr/>
        </p:nvSpPr>
        <p:spPr>
          <a:xfrm>
            <a:off x="0" y="0"/>
            <a:ext cx="20104100" cy="621665"/>
          </a:xfrm>
          <a:custGeom>
            <a:avLst/>
            <a:gdLst/>
            <a:ahLst/>
            <a:cxnLst/>
            <a:rect l="l" t="t" r="r" b="b"/>
            <a:pathLst>
              <a:path w="20104100" h="621665">
                <a:moveTo>
                  <a:pt x="0" y="621399"/>
                </a:moveTo>
                <a:lnTo>
                  <a:pt x="20104099" y="621399"/>
                </a:lnTo>
                <a:lnTo>
                  <a:pt x="20104099" y="0"/>
                </a:lnTo>
                <a:lnTo>
                  <a:pt x="0" y="0"/>
                </a:lnTo>
                <a:lnTo>
                  <a:pt x="0" y="621399"/>
                </a:lnTo>
                <a:close/>
              </a:path>
            </a:pathLst>
          </a:custGeom>
          <a:solidFill>
            <a:srgbClr val="5D6468"/>
          </a:solidFill>
        </p:spPr>
        <p:txBody>
          <a:bodyPr wrap="square" lIns="0" tIns="0" rIns="0" bIns="0" rtlCol="0"/>
          <a:lstStyle/>
          <a:p>
            <a:endParaRPr/>
          </a:p>
        </p:txBody>
      </p:sp>
      <p:sp>
        <p:nvSpPr>
          <p:cNvPr id="10" name="object 4"/>
          <p:cNvSpPr txBox="1"/>
          <p:nvPr/>
        </p:nvSpPr>
        <p:spPr>
          <a:xfrm>
            <a:off x="603250" y="95388"/>
            <a:ext cx="5940278" cy="430887"/>
          </a:xfrm>
          <a:prstGeom prst="rect">
            <a:avLst/>
          </a:prstGeom>
        </p:spPr>
        <p:txBody>
          <a:bodyPr vert="horz" wrap="square" lIns="0" tIns="0" rIns="0" bIns="0" rtlCol="0">
            <a:spAutoFit/>
          </a:bodyPr>
          <a:lstStyle/>
          <a:p>
            <a:pPr marL="12700">
              <a:lnSpc>
                <a:spcPct val="100000"/>
              </a:lnSpc>
            </a:pPr>
            <a:r>
              <a:rPr lang="en-US" sz="2800" b="1" spc="10" dirty="0" smtClean="0">
                <a:solidFill>
                  <a:srgbClr val="FFFFFF"/>
                </a:solidFill>
                <a:latin typeface="Arial"/>
                <a:cs typeface="Arial"/>
              </a:rPr>
              <a:t>ON SITE &amp; OFF SITE </a:t>
            </a:r>
            <a:r>
              <a:rPr sz="2800" b="1" spc="5" dirty="0" smtClean="0">
                <a:solidFill>
                  <a:srgbClr val="FFFFFF"/>
                </a:solidFill>
                <a:latin typeface="Arial"/>
                <a:cs typeface="Arial"/>
              </a:rPr>
              <a:t>C</a:t>
            </a:r>
            <a:r>
              <a:rPr sz="2800" b="1" spc="-114" dirty="0" smtClean="0">
                <a:solidFill>
                  <a:srgbClr val="FFFFFF"/>
                </a:solidFill>
                <a:latin typeface="Arial"/>
                <a:cs typeface="Arial"/>
              </a:rPr>
              <a:t>A</a:t>
            </a:r>
            <a:r>
              <a:rPr sz="2800" b="1" spc="10" dirty="0" smtClean="0">
                <a:solidFill>
                  <a:srgbClr val="FFFFFF"/>
                </a:solidFill>
                <a:latin typeface="Arial"/>
                <a:cs typeface="Arial"/>
              </a:rPr>
              <a:t>TERING</a:t>
            </a:r>
            <a:endParaRPr sz="2800" dirty="0">
              <a:latin typeface="Arial"/>
              <a:cs typeface="Arial"/>
            </a:endParaRPr>
          </a:p>
        </p:txBody>
      </p:sp>
      <p:sp>
        <p:nvSpPr>
          <p:cNvPr id="12" name="object 6"/>
          <p:cNvSpPr/>
          <p:nvPr/>
        </p:nvSpPr>
        <p:spPr>
          <a:xfrm>
            <a:off x="0" y="10632784"/>
            <a:ext cx="20104100" cy="333375"/>
          </a:xfrm>
          <a:custGeom>
            <a:avLst/>
            <a:gdLst/>
            <a:ahLst/>
            <a:cxnLst/>
            <a:rect l="l" t="t" r="r" b="b"/>
            <a:pathLst>
              <a:path w="20104100" h="333375">
                <a:moveTo>
                  <a:pt x="0" y="333088"/>
                </a:moveTo>
                <a:lnTo>
                  <a:pt x="20104099" y="333088"/>
                </a:lnTo>
                <a:lnTo>
                  <a:pt x="20104099" y="0"/>
                </a:lnTo>
                <a:lnTo>
                  <a:pt x="0" y="0"/>
                </a:lnTo>
                <a:lnTo>
                  <a:pt x="0" y="333088"/>
                </a:lnTo>
                <a:close/>
              </a:path>
            </a:pathLst>
          </a:custGeom>
          <a:solidFill>
            <a:srgbClr val="9A0069"/>
          </a:solidFill>
        </p:spPr>
        <p:txBody>
          <a:bodyPr wrap="square" lIns="0" tIns="0" rIns="0" bIns="0" rtlCol="0"/>
          <a:lstStyle/>
          <a:p>
            <a:endParaRPr/>
          </a:p>
        </p:txBody>
      </p:sp>
      <p:sp>
        <p:nvSpPr>
          <p:cNvPr id="14" name="object 9"/>
          <p:cNvSpPr/>
          <p:nvPr/>
        </p:nvSpPr>
        <p:spPr>
          <a:xfrm>
            <a:off x="0" y="621664"/>
            <a:ext cx="5251450" cy="10011120"/>
          </a:xfrm>
          <a:custGeom>
            <a:avLst/>
            <a:gdLst/>
            <a:ahLst/>
            <a:cxnLst/>
            <a:rect l="l" t="t" r="r" b="b"/>
            <a:pathLst>
              <a:path w="6417310" h="9958705">
                <a:moveTo>
                  <a:pt x="0" y="9958179"/>
                </a:moveTo>
                <a:lnTo>
                  <a:pt x="6417066" y="9958179"/>
                </a:lnTo>
                <a:lnTo>
                  <a:pt x="6417066" y="0"/>
                </a:lnTo>
                <a:lnTo>
                  <a:pt x="0" y="0"/>
                </a:lnTo>
                <a:lnTo>
                  <a:pt x="0" y="9958179"/>
                </a:lnTo>
                <a:close/>
              </a:path>
            </a:pathLst>
          </a:custGeom>
          <a:solidFill>
            <a:srgbClr val="E5E4E3"/>
          </a:solidFill>
        </p:spPr>
        <p:txBody>
          <a:bodyPr wrap="square" lIns="0" tIns="0" rIns="0" bIns="0" rtlCol="0"/>
          <a:lstStyle/>
          <a:p>
            <a:endParaRPr/>
          </a:p>
        </p:txBody>
      </p:sp>
      <p:sp>
        <p:nvSpPr>
          <p:cNvPr id="15" name="object 15"/>
          <p:cNvSpPr txBox="1"/>
          <p:nvPr/>
        </p:nvSpPr>
        <p:spPr>
          <a:xfrm>
            <a:off x="706914" y="982167"/>
            <a:ext cx="3837622" cy="9240222"/>
          </a:xfrm>
          <a:prstGeom prst="rect">
            <a:avLst/>
          </a:prstGeom>
        </p:spPr>
        <p:txBody>
          <a:bodyPr vert="horz" wrap="square" lIns="0" tIns="0" rIns="0" bIns="0" rtlCol="0">
            <a:spAutoFit/>
          </a:bodyPr>
          <a:lstStyle/>
          <a:p>
            <a:pPr marL="12700" marR="147320" indent="-635">
              <a:lnSpc>
                <a:spcPct val="138800"/>
              </a:lnSpc>
            </a:pPr>
            <a:r>
              <a:rPr lang="en-US" sz="2400" dirty="0"/>
              <a:t>Let our professional catering team help craft the culinary details of your meeting, reunion, convention, or wedding down to the last bite. With space for events ranging from 12 to 1,200 guests, we can cater everything from the simplest meeting to the most elegant reception. Enhance your event with themed breaks, a seated dinner, a buffet, or open bar. Crowne Plaza Knoxville's culinary team can also take care of any offsite catering needs for area events and gatherings.</a:t>
            </a:r>
            <a:endParaRPr sz="2400" dirty="0">
              <a:latin typeface="Arial"/>
              <a:cs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239521" y="4169737"/>
            <a:ext cx="7164464" cy="53512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6064" y="936669"/>
            <a:ext cx="7482250" cy="5003755"/>
          </a:xfrm>
          <a:prstGeom prst="rect">
            <a:avLst/>
          </a:prstGeom>
        </p:spPr>
      </p:pic>
      <p:sp>
        <p:nvSpPr>
          <p:cNvPr id="17" name="object 16"/>
          <p:cNvSpPr/>
          <p:nvPr/>
        </p:nvSpPr>
        <p:spPr>
          <a:xfrm>
            <a:off x="5375963" y="846480"/>
            <a:ext cx="623842" cy="5184132"/>
          </a:xfrm>
          <a:custGeom>
            <a:avLst/>
            <a:gdLst/>
            <a:ahLst/>
            <a:cxnLst/>
            <a:rect l="l" t="t" r="r" b="b"/>
            <a:pathLst>
              <a:path w="758825" h="2439035">
                <a:moveTo>
                  <a:pt x="0" y="2438759"/>
                </a:moveTo>
                <a:lnTo>
                  <a:pt x="758726" y="2438759"/>
                </a:lnTo>
                <a:lnTo>
                  <a:pt x="758726" y="0"/>
                </a:lnTo>
                <a:lnTo>
                  <a:pt x="0" y="0"/>
                </a:lnTo>
                <a:lnTo>
                  <a:pt x="0" y="2438759"/>
                </a:lnTo>
                <a:close/>
              </a:path>
            </a:pathLst>
          </a:custGeom>
          <a:solidFill>
            <a:srgbClr val="91BCC4"/>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D646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561</TotalTime>
  <Words>858</Words>
  <Application>Microsoft Office PowerPoint</Application>
  <PresentationFormat>Custom</PresentationFormat>
  <Paragraphs>67</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Agenda</vt:lpstr>
      <vt:lpstr>Agenda-Light</vt:lpstr>
      <vt:lpstr>Agenda-Regular</vt:lpstr>
      <vt:lpstr>Alex Brush</vt:lpstr>
      <vt:lpstr>Arial</vt:lpstr>
      <vt:lpstr>ArialMT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dc:creator>
  <cp:lastModifiedBy>Casey Carrigan, The University of Tennessee</cp:lastModifiedBy>
  <cp:revision>47</cp:revision>
  <dcterms:created xsi:type="dcterms:W3CDTF">2017-10-27T12:43:05Z</dcterms:created>
  <dcterms:modified xsi:type="dcterms:W3CDTF">2018-11-08T12:44:32Z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2017-10-27T00:00:00Z</vt:filetime>
  </property>
  <property fmtid="{D5CDD505-2E9C-101B-9397-08002B2CF9AE}" pid="3" name="LastSaved">
    <vt:filetime>2017-10-27T00:00:00Z</vt:filetime>
  </property>
</Properties>
</file>