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67" r:id="rId2"/>
    <p:sldId id="256" r:id="rId3"/>
    <p:sldId id="257" r:id="rId4"/>
    <p:sldId id="262" r:id="rId5"/>
    <p:sldId id="264" r:id="rId6"/>
    <p:sldId id="263" r:id="rId7"/>
    <p:sldId id="261" r:id="rId8"/>
    <p:sldId id="265" r:id="rId9"/>
    <p:sldId id="268" r:id="rId10"/>
    <p:sldId id="266" r:id="rId11"/>
    <p:sldId id="26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4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CB19C970-176B-4550-AA9B-4A9F5422CF20}" type="datetimeFigureOut">
              <a:rPr lang="en-US" smtClean="0"/>
              <a:t>11/5/2018</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54DBFAB4-4B1F-4757-B891-13CEF635979A}" type="slidenum">
              <a:rPr lang="en-US" smtClean="0"/>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19C970-176B-4550-AA9B-4A9F5422CF20}"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DBFAB4-4B1F-4757-B891-13CEF635979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19C970-176B-4550-AA9B-4A9F5422CF20}"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DBFAB4-4B1F-4757-B891-13CEF635979A}"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19C970-176B-4550-AA9B-4A9F5422CF20}"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DBFAB4-4B1F-4757-B891-13CEF635979A}"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B19C970-176B-4550-AA9B-4A9F5422CF20}"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54DBFAB4-4B1F-4757-B891-13CEF635979A}"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B19C970-176B-4550-AA9B-4A9F5422CF20}" type="datetimeFigureOut">
              <a:rPr lang="en-US" smtClean="0"/>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DBFAB4-4B1F-4757-B891-13CEF635979A}"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B19C970-176B-4550-AA9B-4A9F5422CF20}" type="datetimeFigureOut">
              <a:rPr lang="en-US" smtClean="0"/>
              <a:t>11/5/2018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4DBFAB4-4B1F-4757-B891-13CEF635979A}"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B19C970-176B-4550-AA9B-4A9F5422CF20}" type="datetimeFigureOut">
              <a:rPr lang="en-US" smtClean="0"/>
              <a:t>11/5/2018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DBFAB4-4B1F-4757-B891-13CEF635979A}"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19C970-176B-4550-AA9B-4A9F5422CF20}" type="datetimeFigureOut">
              <a:rPr lang="en-US" smtClean="0"/>
              <a:t>11/5/2018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BFAB4-4B1F-4757-B891-13CEF635979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B19C970-176B-4550-AA9B-4A9F5422CF20}" type="datetimeFigureOut">
              <a:rPr lang="en-US" smtClean="0"/>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DBFAB4-4B1F-4757-B891-13CEF635979A}"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B19C970-176B-4550-AA9B-4A9F5422CF20}" type="datetimeFigureOut">
              <a:rPr lang="en-US" smtClean="0"/>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DBFAB4-4B1F-4757-B891-13CEF635979A}"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B19C970-176B-4550-AA9B-4A9F5422CF20}" type="datetimeFigureOut">
              <a:rPr lang="en-US" smtClean="0"/>
              <a:t>11/5/2018</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4DBFAB4-4B1F-4757-B891-13CEF635979A}"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mailto:toconnor@hiltonknoxville.com" TargetMode="External"/><Relationship Id="rId7" Type="http://schemas.openxmlformats.org/officeDocument/2006/relationships/image" Target="../media/image20.wmf"/><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hyperlink" Target="http://www.hiltonknoxville.com/" TargetMode="External"/><Relationship Id="rId4" Type="http://schemas.openxmlformats.org/officeDocument/2006/relationships/hyperlink" Target="mailto:dgibson@hiltonknoxvill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118" r="2118"/>
          <a:stretch>
            <a:fillRect/>
          </a:stretch>
        </p:blipFill>
        <p:spPr>
          <a:xfrm>
            <a:off x="-76204" y="-152401"/>
            <a:ext cx="10058400" cy="7264400"/>
          </a:xfrm>
          <a:prstGeom prst="rect">
            <a:avLst/>
          </a:prstGeom>
          <a:ln>
            <a:noFill/>
          </a:ln>
          <a:effectLst>
            <a:softEdge rad="112500"/>
          </a:effectLst>
        </p:spPr>
      </p:pic>
      <p:sp>
        <p:nvSpPr>
          <p:cNvPr id="13" name="Title 4"/>
          <p:cNvSpPr>
            <a:spLocks noGrp="1"/>
          </p:cNvSpPr>
          <p:nvPr>
            <p:ph type="title"/>
          </p:nvPr>
        </p:nvSpPr>
        <p:spPr>
          <a:xfrm>
            <a:off x="152400" y="304800"/>
            <a:ext cx="8229600" cy="715962"/>
          </a:xfrm>
        </p:spPr>
        <p:txBody>
          <a:bodyPr>
            <a:noAutofit/>
          </a:bodyPr>
          <a:lstStyle/>
          <a:p>
            <a:pPr algn="l"/>
            <a:r>
              <a:rPr lang="en-US" sz="4400" dirty="0" smtClean="0"/>
              <a:t>Hilton Knoxville</a:t>
            </a:r>
            <a:endParaRPr lang="en-US" sz="4400" dirty="0"/>
          </a:p>
        </p:txBody>
      </p:sp>
    </p:spTree>
    <p:extLst>
      <p:ext uri="{BB962C8B-B14F-4D97-AF65-F5344CB8AC3E}">
        <p14:creationId xmlns:p14="http://schemas.microsoft.com/office/powerpoint/2010/main" val="18452553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Contact Information</a:t>
            </a:r>
            <a:endParaRPr lang="en-US" sz="3600" dirty="0"/>
          </a:p>
        </p:txBody>
      </p:sp>
      <p:sp>
        <p:nvSpPr>
          <p:cNvPr id="7" name="Text Placeholder 6"/>
          <p:cNvSpPr>
            <a:spLocks noGrp="1"/>
          </p:cNvSpPr>
          <p:nvPr>
            <p:ph type="body" idx="1"/>
          </p:nvPr>
        </p:nvSpPr>
        <p:spPr>
          <a:xfrm>
            <a:off x="457200" y="1371600"/>
            <a:ext cx="4040188" cy="914399"/>
          </a:xfrm>
        </p:spPr>
        <p:txBody>
          <a:bodyPr>
            <a:normAutofit/>
          </a:bodyPr>
          <a:lstStyle/>
          <a:p>
            <a:pPr algn="ctr"/>
            <a:r>
              <a:rPr lang="en-US" sz="1600" b="1" dirty="0" smtClean="0">
                <a:solidFill>
                  <a:schemeClr val="accent1"/>
                </a:solidFill>
                <a:effectLst>
                  <a:outerShdw blurRad="38100" dist="38100" dir="2700000" algn="tl">
                    <a:srgbClr val="000000">
                      <a:alpha val="43137"/>
                    </a:srgbClr>
                  </a:outerShdw>
                </a:effectLst>
                <a:latin typeface="+mj-lt"/>
              </a:rPr>
              <a:t>Tracy </a:t>
            </a:r>
            <a:r>
              <a:rPr lang="en-US" sz="1600" b="1" dirty="0">
                <a:solidFill>
                  <a:schemeClr val="accent1"/>
                </a:solidFill>
                <a:effectLst>
                  <a:outerShdw blurRad="38100" dist="38100" dir="2700000" algn="tl">
                    <a:srgbClr val="000000">
                      <a:alpha val="43137"/>
                    </a:srgbClr>
                  </a:outerShdw>
                </a:effectLst>
                <a:latin typeface="+mj-lt"/>
              </a:rPr>
              <a:t>O’Connor </a:t>
            </a:r>
            <a:endParaRPr lang="en-US" sz="1600" b="1" dirty="0" smtClean="0">
              <a:solidFill>
                <a:schemeClr val="accent1"/>
              </a:solidFill>
              <a:effectLst>
                <a:outerShdw blurRad="38100" dist="38100" dir="2700000" algn="tl">
                  <a:srgbClr val="000000">
                    <a:alpha val="43137"/>
                  </a:srgbClr>
                </a:outerShdw>
              </a:effectLst>
              <a:latin typeface="+mj-lt"/>
            </a:endParaRPr>
          </a:p>
          <a:p>
            <a:pPr algn="ctr"/>
            <a:r>
              <a:rPr lang="en-US" sz="1600" b="1" dirty="0" smtClean="0">
                <a:solidFill>
                  <a:schemeClr val="accent1"/>
                </a:solidFill>
                <a:effectLst>
                  <a:outerShdw blurRad="38100" dist="38100" dir="2700000" algn="tl">
                    <a:srgbClr val="000000">
                      <a:alpha val="43137"/>
                    </a:srgbClr>
                  </a:outerShdw>
                </a:effectLst>
                <a:latin typeface="+mj-lt"/>
              </a:rPr>
              <a:t>Sales </a:t>
            </a:r>
            <a:r>
              <a:rPr lang="en-US" sz="1600" b="1" dirty="0">
                <a:solidFill>
                  <a:schemeClr val="accent1"/>
                </a:solidFill>
                <a:effectLst>
                  <a:outerShdw blurRad="38100" dist="38100" dir="2700000" algn="tl">
                    <a:srgbClr val="000000">
                      <a:alpha val="43137"/>
                    </a:srgbClr>
                  </a:outerShdw>
                </a:effectLst>
                <a:latin typeface="+mj-lt"/>
              </a:rPr>
              <a:t>Manager</a:t>
            </a:r>
          </a:p>
          <a:p>
            <a:endParaRPr lang="en-US" dirty="0"/>
          </a:p>
        </p:txBody>
      </p:sp>
      <p:sp>
        <p:nvSpPr>
          <p:cNvPr id="8" name="Text Placeholder 7"/>
          <p:cNvSpPr>
            <a:spLocks noGrp="1"/>
          </p:cNvSpPr>
          <p:nvPr>
            <p:ph type="body" sz="half" idx="3"/>
          </p:nvPr>
        </p:nvSpPr>
        <p:spPr>
          <a:xfrm>
            <a:off x="4724400" y="1295400"/>
            <a:ext cx="4038600" cy="990599"/>
          </a:xfrm>
        </p:spPr>
        <p:txBody>
          <a:bodyPr>
            <a:normAutofit/>
          </a:bodyPr>
          <a:lstStyle/>
          <a:p>
            <a:pPr algn="ctr"/>
            <a:r>
              <a:rPr lang="en-US" sz="1700" b="1" dirty="0">
                <a:solidFill>
                  <a:schemeClr val="accent1"/>
                </a:solidFill>
                <a:effectLst>
                  <a:outerShdw blurRad="38100" dist="38100" dir="2700000" algn="tl">
                    <a:srgbClr val="000000">
                      <a:alpha val="43137"/>
                    </a:srgbClr>
                  </a:outerShdw>
                </a:effectLst>
                <a:latin typeface="+mj-lt"/>
              </a:rPr>
              <a:t>Dustin </a:t>
            </a:r>
            <a:r>
              <a:rPr lang="en-US" sz="1700" b="1" dirty="0" smtClean="0">
                <a:solidFill>
                  <a:schemeClr val="accent1"/>
                </a:solidFill>
                <a:effectLst>
                  <a:outerShdw blurRad="38100" dist="38100" dir="2700000" algn="tl">
                    <a:srgbClr val="000000">
                      <a:alpha val="43137"/>
                    </a:srgbClr>
                  </a:outerShdw>
                </a:effectLst>
                <a:latin typeface="+mj-lt"/>
              </a:rPr>
              <a:t>Gibson</a:t>
            </a:r>
          </a:p>
          <a:p>
            <a:pPr algn="ctr"/>
            <a:r>
              <a:rPr lang="en-US" sz="1700" b="1" dirty="0" smtClean="0">
                <a:solidFill>
                  <a:schemeClr val="accent1"/>
                </a:solidFill>
                <a:effectLst>
                  <a:outerShdw blurRad="38100" dist="38100" dir="2700000" algn="tl">
                    <a:srgbClr val="000000">
                      <a:alpha val="43137"/>
                    </a:srgbClr>
                  </a:outerShdw>
                </a:effectLst>
                <a:latin typeface="+mj-lt"/>
              </a:rPr>
              <a:t>Catering </a:t>
            </a:r>
            <a:r>
              <a:rPr lang="en-US" sz="1700" b="1" dirty="0">
                <a:solidFill>
                  <a:schemeClr val="accent1"/>
                </a:solidFill>
                <a:effectLst>
                  <a:outerShdw blurRad="38100" dist="38100" dir="2700000" algn="tl">
                    <a:srgbClr val="000000">
                      <a:alpha val="43137"/>
                    </a:srgbClr>
                  </a:outerShdw>
                </a:effectLst>
                <a:latin typeface="+mj-lt"/>
              </a:rPr>
              <a:t>Sales Manager</a:t>
            </a:r>
          </a:p>
          <a:p>
            <a:endParaRPr lang="en-US" dirty="0"/>
          </a:p>
        </p:txBody>
      </p:sp>
      <p:pic>
        <p:nvPicPr>
          <p:cNvPr id="11" name="Content Placeholder 10"/>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1066800" y="2286000"/>
            <a:ext cx="2820462" cy="3763963"/>
          </a:xfrm>
          <a:prstGeom prst="rect">
            <a:avLst/>
          </a:prstGeom>
          <a:ln>
            <a:noFill/>
          </a:ln>
          <a:effectLst>
            <a:softEdge rad="112500"/>
          </a:effectLst>
        </p:spPr>
      </p:pic>
      <p:pic>
        <p:nvPicPr>
          <p:cNvPr id="10" name="Content Placeholder 9"/>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343400" y="2514600"/>
            <a:ext cx="4589931" cy="3048000"/>
          </a:xfrm>
          <a:prstGeom prst="rect">
            <a:avLst/>
          </a:prstGeom>
          <a:ln>
            <a:noFill/>
          </a:ln>
          <a:effectLst>
            <a:softEdge rad="112500"/>
          </a:effectLst>
        </p:spPr>
      </p:pic>
    </p:spTree>
    <p:extLst>
      <p:ext uri="{BB962C8B-B14F-4D97-AF65-F5344CB8AC3E}">
        <p14:creationId xmlns:p14="http://schemas.microsoft.com/office/powerpoint/2010/main" val="2891816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5" name="Content Placeholder 4"/>
          <p:cNvSpPr>
            <a:spLocks noGrp="1"/>
          </p:cNvSpPr>
          <p:nvPr>
            <p:ph sz="quarter" idx="2"/>
          </p:nvPr>
        </p:nvSpPr>
        <p:spPr>
          <a:xfrm>
            <a:off x="457200" y="1676400"/>
            <a:ext cx="8305800" cy="4800600"/>
          </a:xfrm>
        </p:spPr>
        <p:txBody>
          <a:bodyPr>
            <a:normAutofit fontScale="92500" lnSpcReduction="10000"/>
          </a:bodyPr>
          <a:lstStyle/>
          <a:p>
            <a:pPr marL="137160" indent="0">
              <a:buNone/>
            </a:pPr>
            <a:r>
              <a:rPr lang="en-US" dirty="0" smtClean="0"/>
              <a:t>Group Room/Meeting Needs – Tracy O’Connor</a:t>
            </a:r>
          </a:p>
          <a:p>
            <a:pPr marL="137160" indent="0">
              <a:buNone/>
            </a:pPr>
            <a:r>
              <a:rPr lang="en-US" dirty="0" smtClean="0">
                <a:hlinkClick r:id="rId3"/>
              </a:rPr>
              <a:t>toconnor@hiltonknoxville.com</a:t>
            </a:r>
            <a:endParaRPr lang="en-US" dirty="0" smtClean="0"/>
          </a:p>
          <a:p>
            <a:pPr marL="137160" indent="0">
              <a:buNone/>
            </a:pPr>
            <a:endParaRPr lang="en-US" dirty="0" smtClean="0"/>
          </a:p>
          <a:p>
            <a:pPr marL="137160" indent="0">
              <a:buNone/>
            </a:pPr>
            <a:r>
              <a:rPr lang="en-US" dirty="0" smtClean="0"/>
              <a:t>Banquet &amp; Event Space Needs-Dustin Gibson</a:t>
            </a:r>
          </a:p>
          <a:p>
            <a:pPr marL="137160" indent="0">
              <a:buNone/>
            </a:pPr>
            <a:r>
              <a:rPr lang="en-US" dirty="0" smtClean="0">
                <a:hlinkClick r:id="rId4"/>
              </a:rPr>
              <a:t>dgibson@hiltonknoxville.com</a:t>
            </a:r>
            <a:endParaRPr lang="en-US" dirty="0" smtClean="0"/>
          </a:p>
          <a:p>
            <a:pPr marL="137160" indent="0">
              <a:buNone/>
            </a:pPr>
            <a:endParaRPr lang="en-US" dirty="0"/>
          </a:p>
          <a:p>
            <a:pPr marL="137160" indent="0">
              <a:buNone/>
            </a:pPr>
            <a:endParaRPr lang="en-US" dirty="0" smtClean="0"/>
          </a:p>
          <a:p>
            <a:pPr marL="137160" indent="0">
              <a:buNone/>
            </a:pPr>
            <a:r>
              <a:rPr lang="en-US" dirty="0" smtClean="0"/>
              <a:t>Hotel Event Form </a:t>
            </a:r>
          </a:p>
          <a:p>
            <a:pPr marL="137160" indent="0">
              <a:buNone/>
            </a:pPr>
            <a:endParaRPr lang="en-US" dirty="0"/>
          </a:p>
          <a:p>
            <a:pPr marL="137160" indent="0">
              <a:buNone/>
            </a:pPr>
            <a:endParaRPr lang="en-US" dirty="0" smtClean="0"/>
          </a:p>
          <a:p>
            <a:pPr marL="137160" indent="0">
              <a:buNone/>
            </a:pPr>
            <a:r>
              <a:rPr lang="en-US" dirty="0" smtClean="0"/>
              <a:t>Hilton Knoxville Website</a:t>
            </a:r>
          </a:p>
          <a:p>
            <a:pPr marL="137160" indent="0">
              <a:buNone/>
            </a:pPr>
            <a:r>
              <a:rPr lang="en-US" dirty="0" smtClean="0">
                <a:hlinkClick r:id="rId5"/>
              </a:rPr>
              <a:t>www.hiltonknoxville.com</a:t>
            </a:r>
            <a:endParaRPr lang="en-US" dirty="0" smtClean="0"/>
          </a:p>
          <a:p>
            <a:pPr marL="137160" indent="0">
              <a:buNone/>
            </a:pPr>
            <a:endParaRPr lang="en-US" dirty="0" smtClean="0"/>
          </a:p>
          <a:p>
            <a:pPr marL="137160" indent="0">
              <a:buNone/>
            </a:pPr>
            <a:endParaRPr lang="en-US" dirty="0" smtClean="0"/>
          </a:p>
          <a:p>
            <a:pPr marL="13716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278754994"/>
              </p:ext>
            </p:extLst>
          </p:nvPr>
        </p:nvGraphicFramePr>
        <p:xfrm>
          <a:off x="5334000" y="3581400"/>
          <a:ext cx="1828800" cy="1584326"/>
        </p:xfrm>
        <a:graphic>
          <a:graphicData uri="http://schemas.openxmlformats.org/presentationml/2006/ole">
            <mc:AlternateContent xmlns:mc="http://schemas.openxmlformats.org/markup-compatibility/2006">
              <mc:Choice xmlns:v="urn:schemas-microsoft-com:vml" Requires="v">
                <p:oleObj spid="_x0000_s4105" name="Acrobat Document" showAsIcon="1" r:id="rId6" imgW="914400" imgH="792360" progId="Acrobat.Document.DC">
                  <p:embed/>
                </p:oleObj>
              </mc:Choice>
              <mc:Fallback>
                <p:oleObj name="Acrobat Document" showAsIcon="1" r:id="rId6" imgW="914400" imgH="792360" progId="Acrobat.Document.DC">
                  <p:embed/>
                  <p:pic>
                    <p:nvPicPr>
                      <p:cNvPr id="0" name=""/>
                      <p:cNvPicPr/>
                      <p:nvPr/>
                    </p:nvPicPr>
                    <p:blipFill>
                      <a:blip r:embed="rId7"/>
                      <a:stretch>
                        <a:fillRect/>
                      </a:stretch>
                    </p:blipFill>
                    <p:spPr>
                      <a:xfrm>
                        <a:off x="5334000" y="3581400"/>
                        <a:ext cx="1828800" cy="1584326"/>
                      </a:xfrm>
                      <a:prstGeom prst="rect">
                        <a:avLst/>
                      </a:prstGeom>
                    </p:spPr>
                  </p:pic>
                </p:oleObj>
              </mc:Fallback>
            </mc:AlternateContent>
          </a:graphicData>
        </a:graphic>
      </p:graphicFrame>
    </p:spTree>
    <p:extLst>
      <p:ext uri="{BB962C8B-B14F-4D97-AF65-F5344CB8AC3E}">
        <p14:creationId xmlns:p14="http://schemas.microsoft.com/office/powerpoint/2010/main" val="4293215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4" name="Text Placeholder 3"/>
          <p:cNvSpPr>
            <a:spLocks noGrp="1"/>
          </p:cNvSpPr>
          <p:nvPr>
            <p:ph type="body" idx="2"/>
          </p:nvPr>
        </p:nvSpPr>
        <p:spPr/>
        <p:txBody>
          <a:bodyPr>
            <a:normAutofit fontScale="92500" lnSpcReduction="20000"/>
          </a:bodyPr>
          <a:lstStyle/>
          <a:p>
            <a:pPr algn="ctr"/>
            <a:endParaRPr lang="en-US" dirty="0" smtClean="0">
              <a:latin typeface="Times New Roman" panose="02020603050405020304" pitchFamily="18" charset="0"/>
              <a:cs typeface="Times New Roman" panose="02020603050405020304" pitchFamily="18" charset="0"/>
            </a:endParaRPr>
          </a:p>
          <a:p>
            <a:pPr algn="ctr"/>
            <a:endParaRPr lang="en-US" dirty="0" smtClean="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The Hilton Knoxville has been in business since 1981. We are a full-service Hilton-brand hotel since its opening and has operated under the current ownership since 2014</a:t>
            </a:r>
          </a:p>
          <a:p>
            <a:pPr algn="ctr"/>
            <a:endParaRPr lang="en-US" dirty="0" smtClean="0">
              <a:latin typeface="Times New Roman" panose="02020603050405020304" pitchFamily="18" charset="0"/>
              <a:cs typeface="Times New Roman" panose="02020603050405020304" pitchFamily="18" charset="0"/>
            </a:endParaRPr>
          </a:p>
          <a:p>
            <a:pPr algn="ct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Hilton Knoxville is owned by The Buccini/Pollin Group and managed by PM Hotel Group. Both are in Chevy Chase, Maryland.</a:t>
            </a:r>
          </a:p>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PM Hotel Group is a top 20, leading hotel management company which manages nearly 40 hotels with over 9,000 rooms throughout the United States. Hilton Knoxville is but one of the many Hilton brand properties managed by PM Hotel Group as well as Aloft, Canopy, Doubletree, Embassy Suites, Hampton, Hilton Garden Inn and Homes 2 Suites.  </a:t>
            </a:r>
          </a:p>
          <a:p>
            <a:pPr algn="ctr"/>
            <a:endParaRPr lang="en-US" dirty="0">
              <a:latin typeface="Times New Roman" panose="02020603050405020304" pitchFamily="18" charset="0"/>
              <a:cs typeface="Times New Roman" panose="02020603050405020304" pitchFamily="18" charset="0"/>
            </a:endParaRPr>
          </a:p>
          <a:p>
            <a:pPr algn="ct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179512" y="273526"/>
            <a:ext cx="3902825" cy="5852160"/>
          </a:xfrm>
          <a:prstGeom prst="rect">
            <a:avLst/>
          </a:prstGeom>
          <a:ln>
            <a:noFill/>
          </a:ln>
          <a:effectLst>
            <a:softEdge rad="112500"/>
          </a:effectLst>
        </p:spPr>
      </p:pic>
      <p:pic>
        <p:nvPicPr>
          <p:cNvPr id="1026" name="Picture 2" descr="S:\Sales Dept\Logo's\bw Hilton Knoxville logo blu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048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120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b="1" dirty="0" smtClean="0"/>
              <a:t>Location-Location-Location!</a:t>
            </a:r>
            <a:endParaRPr lang="en-US" b="1" dirty="0"/>
          </a:p>
        </p:txBody>
      </p:sp>
      <p:sp>
        <p:nvSpPr>
          <p:cNvPr id="8" name="Text Placeholder 7"/>
          <p:cNvSpPr>
            <a:spLocks noGrp="1"/>
          </p:cNvSpPr>
          <p:nvPr>
            <p:ph type="body" idx="2"/>
          </p:nvPr>
        </p:nvSpPr>
        <p:spPr>
          <a:xfrm>
            <a:off x="228600" y="1524000"/>
            <a:ext cx="3429000" cy="4602163"/>
          </a:xfrm>
        </p:spPr>
        <p:txBody>
          <a:bodyPr/>
          <a:lstStyle/>
          <a:p>
            <a:pPr marL="285750" indent="-285750">
              <a:buFont typeface="Wingdings" panose="05000000000000000000" pitchFamily="2" charset="2"/>
              <a:buChar char="v"/>
            </a:pPr>
            <a:endParaRPr lang="en-US" dirty="0" smtClean="0"/>
          </a:p>
          <a:p>
            <a:pPr marL="285750" indent="-285750">
              <a:buFont typeface="Wingdings" panose="05000000000000000000" pitchFamily="2" charset="2"/>
              <a:buChar char="v"/>
            </a:pPr>
            <a:endParaRPr lang="en-US" dirty="0" smtClean="0"/>
          </a:p>
          <a:p>
            <a:pPr marL="285750" indent="-285750">
              <a:buFont typeface="Wingdings" panose="05000000000000000000" pitchFamily="2" charset="2"/>
              <a:buChar char="v"/>
            </a:pPr>
            <a:r>
              <a:rPr lang="en-US" dirty="0" smtClean="0"/>
              <a:t>Hilton Knoxville is located at 501 W. Church Avenue</a:t>
            </a:r>
            <a:endParaRPr lang="en-US" dirty="0"/>
          </a:p>
          <a:p>
            <a:pPr marL="285750" indent="-285750">
              <a:buFont typeface="Wingdings" panose="05000000000000000000" pitchFamily="2" charset="2"/>
              <a:buChar char="v"/>
            </a:pPr>
            <a:endParaRPr lang="en-US" dirty="0" smtClean="0"/>
          </a:p>
          <a:p>
            <a:pPr marL="28575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onveniently located in downtown Knoxville </a:t>
            </a:r>
          </a:p>
          <a:p>
            <a:pPr marL="285750" indent="-285750">
              <a:buFont typeface="Wingdings" panose="05000000000000000000" pitchFamily="2" charset="2"/>
              <a:buChar char="v"/>
            </a:pP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Less than a mile to </a:t>
            </a:r>
            <a:r>
              <a:rPr lang="en-US" dirty="0" smtClean="0">
                <a:latin typeface="Times New Roman" panose="02020603050405020304" pitchFamily="18" charset="0"/>
                <a:cs typeface="Times New Roman" panose="02020603050405020304" pitchFamily="18" charset="0"/>
              </a:rPr>
              <a:t>campus</a:t>
            </a:r>
          </a:p>
          <a:p>
            <a:pPr marL="285750" indent="-285750">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-20 minutes from McGhee Tyson Airport</a:t>
            </a:r>
          </a:p>
          <a:p>
            <a:pPr marL="285750" indent="-285750">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-40 minutes to Oak Ridge, TN</a:t>
            </a:r>
          </a:p>
          <a:p>
            <a:pPr marL="285750" indent="-285750">
              <a:buFont typeface="Wingdings" panose="05000000000000000000" pitchFamily="2" charset="2"/>
              <a:buChar char="v"/>
            </a:pP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-Walking distance to shopping and over 30 restaurants</a:t>
            </a:r>
          </a:p>
          <a:p>
            <a:endParaRPr lang="en-US" dirty="0" smtClean="0"/>
          </a:p>
          <a:p>
            <a:endParaRPr lang="en-US" dirty="0"/>
          </a:p>
        </p:txBody>
      </p:sp>
      <p:sp>
        <p:nvSpPr>
          <p:cNvPr id="3" name="Content Placeholder 2"/>
          <p:cNvSpPr>
            <a:spLocks noGrp="1"/>
          </p:cNvSpPr>
          <p:nvPr>
            <p:ph sz="half" idx="1"/>
          </p:nvPr>
        </p:nvSpPr>
        <p:spPr/>
        <p:txBody>
          <a:bodyPr/>
          <a:lstStyle/>
          <a:p>
            <a:pPr marL="3657600" lvl="8" indent="0">
              <a:buNone/>
            </a:pPr>
            <a:r>
              <a:rPr lang="en-US" dirty="0" smtClean="0"/>
              <a:t> </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381000"/>
            <a:ext cx="4290922" cy="60197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63155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15962"/>
          </a:xfrm>
        </p:spPr>
        <p:txBody>
          <a:bodyPr>
            <a:normAutofit fontScale="90000"/>
          </a:bodyPr>
          <a:lstStyle/>
          <a:p>
            <a:r>
              <a:rPr lang="en-US" dirty="0" smtClean="0"/>
              <a:t>Accommodations</a:t>
            </a:r>
            <a:endParaRPr lang="en-US" dirty="0"/>
          </a:p>
        </p:txBody>
      </p:sp>
      <p:pic>
        <p:nvPicPr>
          <p:cNvPr id="8" name="Content Placeholder 9"/>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13674" y="2362200"/>
            <a:ext cx="4038600" cy="2929231"/>
          </a:xfrm>
          <a:prstGeom prst="rect">
            <a:avLst/>
          </a:prstGeom>
          <a:ln>
            <a:noFill/>
          </a:ln>
          <a:effectLst>
            <a:softEdge rad="112500"/>
          </a:effectLst>
        </p:spPr>
      </p:pic>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30821" y="2362200"/>
            <a:ext cx="4460416" cy="2895599"/>
          </a:xfrm>
          <a:prstGeom prst="rect">
            <a:avLst/>
          </a:prstGeom>
          <a:ln>
            <a:noFill/>
          </a:ln>
          <a:effectLst>
            <a:softEdge rad="112500"/>
          </a:effectLst>
        </p:spPr>
      </p:pic>
      <p:sp>
        <p:nvSpPr>
          <p:cNvPr id="9" name="Rectangle 8"/>
          <p:cNvSpPr/>
          <p:nvPr/>
        </p:nvSpPr>
        <p:spPr>
          <a:xfrm>
            <a:off x="175967" y="1201489"/>
            <a:ext cx="4419600" cy="954107"/>
          </a:xfrm>
          <a:prstGeom prst="rect">
            <a:avLst/>
          </a:prstGeom>
        </p:spPr>
        <p:txBody>
          <a:bodyPr wrap="square">
            <a:spAutoFit/>
          </a:bodyPr>
          <a:lstStyle/>
          <a:p>
            <a:r>
              <a:rPr lang="en-US"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320 modern and well-appointed guest </a:t>
            </a:r>
            <a:r>
              <a:rPr lang="en-US"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rooms, with executive level and parlor upgrades. Spacious guest rooms offering brand new bedding &amp; décor</a:t>
            </a:r>
          </a:p>
          <a:p>
            <a:pPr lvl="0"/>
            <a:endParaRPr lang="en-US" sz="1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4595567" y="5486400"/>
            <a:ext cx="4267200" cy="738664"/>
          </a:xfrm>
          <a:prstGeom prst="rect">
            <a:avLst/>
          </a:prstGeom>
          <a:noFill/>
        </p:spPr>
        <p:txBody>
          <a:bodyPr wrap="square" rtlCol="0">
            <a:spAutoFit/>
          </a:bodyPr>
          <a:lstStyle/>
          <a:p>
            <a:pPr lvl="0"/>
            <a:r>
              <a:rPr lang="en-US"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Bath amenities, Single serve coffee maker, iron &amp; board, closet safes, hair dryers and refrigerators in each guest room</a:t>
            </a:r>
          </a:p>
        </p:txBody>
      </p:sp>
    </p:spTree>
    <p:extLst>
      <p:ext uri="{BB962C8B-B14F-4D97-AF65-F5344CB8AC3E}">
        <p14:creationId xmlns:p14="http://schemas.microsoft.com/office/powerpoint/2010/main" val="3023347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04800"/>
            <a:ext cx="8077200" cy="457200"/>
          </a:xfrm>
        </p:spPr>
        <p:txBody>
          <a:bodyPr>
            <a:noAutofit/>
          </a:bodyPr>
          <a:lstStyle/>
          <a:p>
            <a:r>
              <a:rPr lang="en-US" sz="2800" dirty="0" smtClean="0">
                <a:effectLst>
                  <a:outerShdw blurRad="38100" dist="38100" dir="2700000" algn="tl">
                    <a:srgbClr val="000000">
                      <a:alpha val="43137"/>
                    </a:srgbClr>
                  </a:outerShdw>
                </a:effectLst>
                <a:cs typeface="Times New Roman" panose="02020603050405020304" pitchFamily="18" charset="0"/>
              </a:rPr>
              <a:t>MEETING AND BANQUET SPACE</a:t>
            </a:r>
            <a:r>
              <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US" sz="2800" dirty="0">
              <a:effectLst>
                <a:outerShdw blurRad="38100" dist="38100" dir="2700000" algn="tl">
                  <a:srgbClr val="000000">
                    <a:alpha val="43137"/>
                  </a:srgbClr>
                </a:outerShdw>
              </a:effectLst>
            </a:endParaRPr>
          </a:p>
        </p:txBody>
      </p:sp>
      <p:sp>
        <p:nvSpPr>
          <p:cNvPr id="7" name="Text Placeholder 6"/>
          <p:cNvSpPr>
            <a:spLocks noGrp="1"/>
          </p:cNvSpPr>
          <p:nvPr>
            <p:ph type="body" idx="1"/>
          </p:nvPr>
        </p:nvSpPr>
        <p:spPr>
          <a:xfrm>
            <a:off x="685800" y="762000"/>
            <a:ext cx="7048500" cy="1143000"/>
          </a:xfrm>
        </p:spPr>
        <p:txBody>
          <a:bodyPr>
            <a:noAutofit/>
          </a:bodyPr>
          <a:lstStyle/>
          <a:p>
            <a:pPr algn="ctr"/>
            <a:r>
              <a:rPr lang="en-US" sz="1200" b="1" dirty="0">
                <a:latin typeface="Times New Roman" panose="02020603050405020304" pitchFamily="18" charset="0"/>
                <a:cs typeface="Times New Roman" panose="02020603050405020304" pitchFamily="18" charset="0"/>
              </a:rPr>
              <a:t>Hilton </a:t>
            </a:r>
            <a:r>
              <a:rPr lang="en-US" sz="1200" b="1" dirty="0" smtClean="0">
                <a:latin typeface="Times New Roman" panose="02020603050405020304" pitchFamily="18" charset="0"/>
                <a:cs typeface="Times New Roman" panose="02020603050405020304" pitchFamily="18" charset="0"/>
              </a:rPr>
              <a:t>Knoxville is a prime downtown location, </a:t>
            </a:r>
          </a:p>
          <a:p>
            <a:pPr algn="ctr"/>
            <a:r>
              <a:rPr lang="en-US" sz="1200" b="1" dirty="0" smtClean="0">
                <a:latin typeface="Times New Roman" panose="02020603050405020304" pitchFamily="18" charset="0"/>
                <a:cs typeface="Times New Roman" panose="02020603050405020304" pitchFamily="18" charset="0"/>
              </a:rPr>
              <a:t>offering over 14,000 </a:t>
            </a:r>
            <a:r>
              <a:rPr lang="en-US" sz="1200" b="1" smtClean="0">
                <a:latin typeface="Times New Roman" panose="02020603050405020304" pitchFamily="18" charset="0"/>
                <a:cs typeface="Times New Roman" panose="02020603050405020304" pitchFamily="18" charset="0"/>
              </a:rPr>
              <a:t>square Feet of </a:t>
            </a:r>
            <a:r>
              <a:rPr lang="en-US" sz="1200" b="1" dirty="0" smtClean="0">
                <a:latin typeface="Times New Roman" panose="02020603050405020304" pitchFamily="18" charset="0"/>
                <a:cs typeface="Times New Roman" panose="02020603050405020304" pitchFamily="18" charset="0"/>
              </a:rPr>
              <a:t>flexible and spacious meeting Space ideal </a:t>
            </a:r>
          </a:p>
          <a:p>
            <a:pPr algn="ctr"/>
            <a:r>
              <a:rPr lang="en-US" sz="1200" b="1" dirty="0" smtClean="0">
                <a:latin typeface="Times New Roman" panose="02020603050405020304" pitchFamily="18" charset="0"/>
                <a:cs typeface="Times New Roman" panose="02020603050405020304" pitchFamily="18" charset="0"/>
              </a:rPr>
              <a:t>for private functions, board meetings, and conferences. </a:t>
            </a:r>
          </a:p>
          <a:p>
            <a:pPr algn="ctr"/>
            <a:r>
              <a:rPr lang="en-US" sz="1200" b="1" dirty="0" smtClean="0">
                <a:latin typeface="Times New Roman" panose="02020603050405020304" pitchFamily="18" charset="0"/>
                <a:cs typeface="Times New Roman" panose="02020603050405020304" pitchFamily="18" charset="0"/>
              </a:rPr>
              <a:t>Our Catering and Culinary Team will provide fresh </a:t>
            </a:r>
            <a:r>
              <a:rPr lang="en-US" sz="1200" b="1" dirty="0">
                <a:latin typeface="Times New Roman" panose="02020603050405020304" pitchFamily="18" charset="0"/>
                <a:cs typeface="Times New Roman" panose="02020603050405020304" pitchFamily="18" charset="0"/>
              </a:rPr>
              <a:t>culinary creations featuring regionally-sourced </a:t>
            </a:r>
            <a:r>
              <a:rPr lang="en-US" sz="1200" b="1" dirty="0" smtClean="0">
                <a:latin typeface="Times New Roman" panose="02020603050405020304" pitchFamily="18" charset="0"/>
                <a:cs typeface="Times New Roman" panose="02020603050405020304" pitchFamily="18" charset="0"/>
              </a:rPr>
              <a:t>ingredients.</a:t>
            </a:r>
            <a:endParaRPr lang="en-US" sz="1200" b="1" dirty="0">
              <a:latin typeface="Times New Roman" panose="02020603050405020304" pitchFamily="18" charset="0"/>
              <a:cs typeface="Times New Roman" panose="02020603050405020304" pitchFamily="18" charset="0"/>
            </a:endParaRPr>
          </a:p>
          <a:p>
            <a:pPr algn="ctr"/>
            <a:r>
              <a:rPr lang="en-US" sz="1200" b="0" dirty="0" smtClean="0">
                <a:latin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cs typeface="Times New Roman" panose="02020603050405020304" pitchFamily="18" charset="0"/>
            </a:endParaRPr>
          </a:p>
        </p:txBody>
      </p:sp>
      <p:pic>
        <p:nvPicPr>
          <p:cNvPr id="9" name="Content Placeholder 8"/>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2514600" y="4572000"/>
            <a:ext cx="3354185" cy="2032462"/>
          </a:xfrm>
          <a:prstGeom prst="rect">
            <a:avLst/>
          </a:prstGeom>
          <a:ln>
            <a:noFill/>
          </a:ln>
          <a:effectLst>
            <a:outerShdw blurRad="292100" dist="139700" dir="2700000" algn="tl" rotWithShape="0">
              <a:srgbClr val="333333">
                <a:alpha val="65000"/>
              </a:srgbClr>
            </a:outerShdw>
          </a:effectLst>
        </p:spPr>
      </p:pic>
      <p:pic>
        <p:nvPicPr>
          <p:cNvPr id="10" name="Content Placeholder 9"/>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57200" y="1964095"/>
            <a:ext cx="3355975" cy="2395914"/>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8202" y="1981200"/>
            <a:ext cx="3505200" cy="2311250"/>
          </a:xfrm>
          <a:prstGeom prst="rect">
            <a:avLst/>
          </a:prstGeom>
          <a:ln>
            <a:noFill/>
          </a:ln>
          <a:effectLst>
            <a:outerShdw blurRad="292100" dist="139700" dir="2700000" algn="tl" rotWithShape="0">
              <a:srgbClr val="333333">
                <a:alpha val="65000"/>
              </a:srgbClr>
            </a:outerShdw>
          </a:effectLst>
        </p:spPr>
      </p:pic>
      <p:sp>
        <p:nvSpPr>
          <p:cNvPr id="15" name="TextBox 14"/>
          <p:cNvSpPr txBox="1"/>
          <p:nvPr/>
        </p:nvSpPr>
        <p:spPr>
          <a:xfrm>
            <a:off x="6400800" y="4876800"/>
            <a:ext cx="1905000" cy="738664"/>
          </a:xfrm>
          <a:prstGeom prst="rect">
            <a:avLst/>
          </a:prstGeom>
          <a:noFill/>
        </p:spPr>
        <p:txBody>
          <a:bodyPr wrap="square" rtlCol="0">
            <a:spAutoFit/>
          </a:bodyPr>
          <a:lstStyle/>
          <a:p>
            <a:pPr algn="ctr"/>
            <a:r>
              <a:rPr lang="en-US"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Largest Meeting Room is </a:t>
            </a:r>
          </a:p>
          <a:p>
            <a:pPr algn="ctr"/>
            <a:r>
              <a:rPr lang="en-US"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6,976 square feet</a:t>
            </a:r>
            <a:endParaRPr lang="en-US"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6" name="TextBox 15"/>
          <p:cNvSpPr txBox="1"/>
          <p:nvPr/>
        </p:nvSpPr>
        <p:spPr>
          <a:xfrm>
            <a:off x="109979" y="4800600"/>
            <a:ext cx="2209800" cy="738664"/>
          </a:xfrm>
          <a:prstGeom prst="rect">
            <a:avLst/>
          </a:prstGeom>
          <a:noFill/>
        </p:spPr>
        <p:txBody>
          <a:bodyPr wrap="square" rtlCol="0">
            <a:spAutoFit/>
          </a:bodyPr>
          <a:lstStyle/>
          <a:p>
            <a:pPr algn="ctr"/>
            <a:r>
              <a:rPr lang="en-US"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Smallest Meeting </a:t>
            </a:r>
          </a:p>
          <a:p>
            <a:pPr algn="ctr"/>
            <a:r>
              <a:rPr lang="en-US"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Room is </a:t>
            </a:r>
          </a:p>
          <a:p>
            <a:pPr algn="ctr"/>
            <a:r>
              <a:rPr lang="en-US"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600 square feet</a:t>
            </a:r>
            <a:endParaRPr lang="en-US"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0140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26142"/>
          </a:xfrm>
        </p:spPr>
        <p:txBody>
          <a:bodyPr>
            <a:normAutofit/>
          </a:bodyPr>
          <a:lstStyle/>
          <a:p>
            <a:r>
              <a:rPr lang="en-US" sz="3600" dirty="0" smtClean="0">
                <a:effectLst>
                  <a:outerShdw blurRad="38100" dist="38100" dir="2700000" algn="tl">
                    <a:srgbClr val="000000">
                      <a:alpha val="43137"/>
                    </a:srgbClr>
                  </a:outerShdw>
                </a:effectLst>
                <a:cs typeface="Times New Roman" panose="02020603050405020304" pitchFamily="18" charset="0"/>
              </a:rPr>
              <a:t>DINING OPTIONS</a:t>
            </a:r>
            <a:endParaRPr lang="en-US" sz="3600" dirty="0">
              <a:effectLst>
                <a:outerShdw blurRad="38100" dist="38100" dir="2700000" algn="tl">
                  <a:srgbClr val="000000">
                    <a:alpha val="43137"/>
                  </a:srgbClr>
                </a:outerShdw>
              </a:effectLst>
              <a:cs typeface="Times New Roman" panose="02020603050405020304" pitchFamily="18" charset="0"/>
            </a:endParaRPr>
          </a:p>
        </p:txBody>
      </p:sp>
      <p:pic>
        <p:nvPicPr>
          <p:cNvPr id="20"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14400" y="4135690"/>
            <a:ext cx="3553691" cy="2373284"/>
          </a:xfrm>
          <a:prstGeom prst="rect">
            <a:avLst/>
          </a:prstGeom>
          <a:ln>
            <a:noFill/>
          </a:ln>
          <a:effectLst>
            <a:softEdge rad="112500"/>
          </a:effectLst>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758834"/>
            <a:ext cx="3048000" cy="1980132"/>
          </a:xfrm>
          <a:prstGeom prst="rect">
            <a:avLst/>
          </a:prstGeom>
          <a:ln>
            <a:noFill/>
          </a:ln>
          <a:effectLst>
            <a:softEdge rad="112500"/>
          </a:effec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0561" y="1676400"/>
            <a:ext cx="2780122" cy="2069869"/>
          </a:xfrm>
          <a:prstGeom prst="rect">
            <a:avLst/>
          </a:prstGeom>
          <a:ln>
            <a:noFill/>
          </a:ln>
          <a:effectLst>
            <a:softEdge rad="112500"/>
          </a:effectLst>
        </p:spPr>
      </p:pic>
      <p:sp>
        <p:nvSpPr>
          <p:cNvPr id="17" name="TextBox 16"/>
          <p:cNvSpPr txBox="1"/>
          <p:nvPr/>
        </p:nvSpPr>
        <p:spPr>
          <a:xfrm>
            <a:off x="4953000" y="4953000"/>
            <a:ext cx="4038600" cy="738664"/>
          </a:xfrm>
          <a:prstGeom prst="rect">
            <a:avLst/>
          </a:prstGeom>
          <a:noFill/>
        </p:spPr>
        <p:txBody>
          <a:bodyPr wrap="square" rtlCol="0">
            <a:spAutoFit/>
          </a:bodyPr>
          <a:lstStyle/>
          <a:p>
            <a:pPr algn="ctr"/>
            <a:r>
              <a:rPr lang="en-US"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treat </a:t>
            </a:r>
            <a:r>
              <a:rPr lang="en-US"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yourself to a cocktail at The Firefly our outdoor patio </a:t>
            </a:r>
            <a:r>
              <a:rPr lang="en-US"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the</a:t>
            </a:r>
          </a:p>
          <a:p>
            <a:pPr algn="ctr"/>
            <a:r>
              <a:rPr lang="en-US"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heart </a:t>
            </a:r>
            <a:r>
              <a:rPr lang="en-US"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downtown Knoxville</a:t>
            </a:r>
            <a:endParaRPr lang="en-US"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 name="TextBox 17"/>
          <p:cNvSpPr txBox="1"/>
          <p:nvPr/>
        </p:nvSpPr>
        <p:spPr>
          <a:xfrm>
            <a:off x="383715" y="1153180"/>
            <a:ext cx="3536520" cy="553998"/>
          </a:xfrm>
          <a:prstGeom prst="rect">
            <a:avLst/>
          </a:prstGeom>
          <a:noFill/>
        </p:spPr>
        <p:txBody>
          <a:bodyPr wrap="square" rtlCol="0">
            <a:spAutoFit/>
          </a:bodyPr>
          <a:lstStyle/>
          <a:p>
            <a:pPr algn="ctr"/>
            <a:r>
              <a:rPr lang="en-US" sz="1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Sample classic comfort cuisine at</a:t>
            </a:r>
            <a:r>
              <a:rPr lang="en-US"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a:t>
            </a:r>
          </a:p>
          <a:p>
            <a:pPr algn="ctr"/>
            <a:r>
              <a:rPr lang="en-US"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Marble City Kitchen </a:t>
            </a:r>
            <a:endParaRPr lang="en-US"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9" name="TextBox 18"/>
          <p:cNvSpPr txBox="1"/>
          <p:nvPr/>
        </p:nvSpPr>
        <p:spPr>
          <a:xfrm>
            <a:off x="5218522" y="1066800"/>
            <a:ext cx="3124200" cy="584775"/>
          </a:xfrm>
          <a:prstGeom prst="rect">
            <a:avLst/>
          </a:prstGeom>
          <a:noFill/>
        </p:spPr>
        <p:txBody>
          <a:bodyPr wrap="square" rtlCol="0">
            <a:spAutoFit/>
          </a:bodyPr>
          <a:lstStyle/>
          <a:p>
            <a:pPr algn="ctr"/>
            <a:r>
              <a:rPr lang="en-US" sz="1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 </a:t>
            </a:r>
            <a:r>
              <a:rPr lang="en-US"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enjoy a light snack at the full-service Starbucks store..</a:t>
            </a:r>
          </a:p>
        </p:txBody>
      </p:sp>
    </p:spTree>
    <p:extLst>
      <p:ext uri="{BB962C8B-B14F-4D97-AF65-F5344CB8AC3E}">
        <p14:creationId xmlns:p14="http://schemas.microsoft.com/office/powerpoint/2010/main" val="3833045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838200"/>
            <a:ext cx="4040188" cy="5638800"/>
          </a:xfrm>
        </p:spPr>
        <p:txBody>
          <a:bodyPr>
            <a:normAutofit fontScale="55000" lnSpcReduction="20000"/>
          </a:bodyPr>
          <a:lstStyle/>
          <a:p>
            <a:r>
              <a:rPr lang="en-US" dirty="0" smtClean="0">
                <a:latin typeface="Times New Roman" panose="02020603050405020304" pitchFamily="18" charset="0"/>
                <a:cs typeface="Times New Roman" panose="02020603050405020304" pitchFamily="18" charset="0"/>
              </a:rPr>
              <a:t> </a:t>
            </a:r>
          </a:p>
          <a:p>
            <a:pPr marL="342900" lvl="0" indent="-342900">
              <a:buFont typeface="Wingdings" panose="05000000000000000000" pitchFamily="2" charset="2"/>
              <a:buChar char="v"/>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Complimentary high-speed wireless internet access in all guestrooms, lobby &amp; meeting space</a:t>
            </a:r>
          </a:p>
          <a:p>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v"/>
            </a:pP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Pet Friendly</a:t>
            </a:r>
          </a:p>
          <a:p>
            <a:pPr marL="342900" lvl="0" indent="-342900">
              <a:buFont typeface="Wingdings" panose="05000000000000000000" pitchFamily="2" charset="2"/>
              <a:buChar char="v"/>
            </a:pP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v"/>
            </a:pP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100% smoke-Free Hotel</a:t>
            </a:r>
          </a:p>
          <a:p>
            <a:pPr marL="342900" lvl="0" indent="-342900">
              <a:buFont typeface="Wingdings" panose="05000000000000000000" pitchFamily="2" charset="2"/>
              <a:buChar char="v"/>
            </a:pP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v"/>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Full-Service Business Center &amp; Gift </a:t>
            </a: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Shop</a:t>
            </a:r>
          </a:p>
          <a:p>
            <a:pPr marL="342900" lvl="0" indent="-342900">
              <a:buFont typeface="Wingdings" panose="05000000000000000000" pitchFamily="2" charset="2"/>
              <a:buChar char="v"/>
            </a:pPr>
            <a:endPar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v"/>
            </a:pP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In-Room Dining</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v"/>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Valet and self parking </a:t>
            </a: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available</a:t>
            </a:r>
          </a:p>
          <a:p>
            <a:pPr marL="342900" lvl="0" indent="-342900">
              <a:buFont typeface="Wingdings" panose="05000000000000000000" pitchFamily="2" charset="2"/>
              <a:buChar char="v"/>
            </a:pP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v"/>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Newly-expanded exercise facility for the exercise </a:t>
            </a: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enthusiast</a:t>
            </a:r>
          </a:p>
          <a:p>
            <a:pPr marL="342900" lvl="0" indent="-342900">
              <a:buFont typeface="Wingdings" panose="05000000000000000000" pitchFamily="2" charset="2"/>
              <a:buChar char="v"/>
            </a:pP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v"/>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Outdoor swimming pool and </a:t>
            </a: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sundeck</a:t>
            </a:r>
          </a:p>
          <a:p>
            <a:pPr marL="342900" lvl="0" indent="-342900">
              <a:buFont typeface="Wingdings" panose="05000000000000000000" pitchFamily="2" charset="2"/>
              <a:buChar char="v"/>
            </a:pP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v"/>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Hilton HHonors® Concierge Level &amp; Lounge offering Breakfast &amp; evening Hors </a:t>
            </a: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D’oeuvres</a:t>
            </a:r>
          </a:p>
          <a:p>
            <a:pPr lvl="0"/>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ADA Compliant</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7" descr="S:\__NEW PHOTOS\Hilton Knoxville\000087541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4941" y="1219200"/>
            <a:ext cx="3733799" cy="2362200"/>
          </a:xfrm>
          <a:prstGeom prst="rect">
            <a:avLst/>
          </a:prstGeom>
          <a:ln>
            <a:noFill/>
          </a:ln>
          <a:effectLst>
            <a:softEdge rad="112500"/>
          </a:effectLst>
        </p:spPr>
      </p:pic>
      <p:sp>
        <p:nvSpPr>
          <p:cNvPr id="4" name="TextBox 3"/>
          <p:cNvSpPr txBox="1"/>
          <p:nvPr/>
        </p:nvSpPr>
        <p:spPr>
          <a:xfrm>
            <a:off x="659091" y="286434"/>
            <a:ext cx="3962400" cy="646331"/>
          </a:xfrm>
          <a:prstGeom prst="rect">
            <a:avLst/>
          </a:prstGeom>
          <a:noFill/>
        </p:spPr>
        <p:txBody>
          <a:bodyPr wrap="square" rtlCol="0">
            <a:spAutoFit/>
          </a:bodyPr>
          <a:lstStyle/>
          <a:p>
            <a:r>
              <a:rPr lang="en-US" sz="3600" b="1" dirty="0" smtClean="0">
                <a:solidFill>
                  <a:schemeClr val="accent1"/>
                </a:solidFill>
                <a:effectLst>
                  <a:outerShdw blurRad="38100" dist="38100" dir="2700000" algn="tl">
                    <a:srgbClr val="000000">
                      <a:alpha val="43137"/>
                    </a:srgbClr>
                  </a:outerShdw>
                </a:effectLst>
                <a:latin typeface="+mj-lt"/>
              </a:rPr>
              <a:t>Services</a:t>
            </a:r>
            <a:endParaRPr lang="en-US" sz="3600" b="1" dirty="0">
              <a:solidFill>
                <a:schemeClr val="accent1"/>
              </a:solidFill>
              <a:effectLst>
                <a:outerShdw blurRad="38100" dist="38100" dir="2700000" algn="tl">
                  <a:srgbClr val="000000">
                    <a:alpha val="43137"/>
                  </a:srgbClr>
                </a:outerShdw>
              </a:effectLst>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3551146"/>
            <a:ext cx="3505200" cy="2500376"/>
          </a:xfrm>
          <a:prstGeom prst="rect">
            <a:avLst/>
          </a:prstGeom>
          <a:ln>
            <a:noFill/>
          </a:ln>
          <a:effectLst>
            <a:softEdge rad="112500"/>
          </a:effectLst>
        </p:spPr>
      </p:pic>
    </p:spTree>
    <p:extLst>
      <p:ext uri="{BB962C8B-B14F-4D97-AF65-F5344CB8AC3E}">
        <p14:creationId xmlns:p14="http://schemas.microsoft.com/office/powerpoint/2010/main" val="3635829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Exclusive Benefits</a:t>
            </a:r>
            <a:br>
              <a:rPr lang="en-US" dirty="0" smtClean="0"/>
            </a:br>
            <a:r>
              <a:rPr lang="en-US" sz="1800" i="1" dirty="0" smtClean="0"/>
              <a:t>if you book with Hilton Knoxville</a:t>
            </a:r>
            <a:endParaRPr lang="en-US" sz="1800" i="1" dirty="0"/>
          </a:p>
        </p:txBody>
      </p:sp>
      <p:sp>
        <p:nvSpPr>
          <p:cNvPr id="4" name="Content Placeholder 3"/>
          <p:cNvSpPr>
            <a:spLocks noGrp="1"/>
          </p:cNvSpPr>
          <p:nvPr>
            <p:ph sz="quarter" idx="2"/>
          </p:nvPr>
        </p:nvSpPr>
        <p:spPr>
          <a:xfrm>
            <a:off x="457200" y="1524000"/>
            <a:ext cx="4040188" cy="4678363"/>
          </a:xfrm>
        </p:spPr>
        <p:txBody>
          <a:bodyPr>
            <a:normAutofit/>
          </a:bodyPr>
          <a:lstStyle/>
          <a:p>
            <a:pPr>
              <a:buFont typeface="Wingdings" panose="05000000000000000000" pitchFamily="2" charset="2"/>
              <a:buChar char="v"/>
            </a:pPr>
            <a:r>
              <a:rPr lang="en-US" sz="1500" b="1" dirty="0" smtClean="0">
                <a:effectLst>
                  <a:outerShdw blurRad="38100" dist="38100" dir="2700000" algn="tl">
                    <a:srgbClr val="000000">
                      <a:alpha val="43137"/>
                    </a:srgbClr>
                  </a:outerShdw>
                </a:effectLst>
              </a:rPr>
              <a:t>Full service Hilton –brand hotel </a:t>
            </a:r>
          </a:p>
          <a:p>
            <a:pPr>
              <a:buFont typeface="Wingdings" panose="05000000000000000000" pitchFamily="2" charset="2"/>
              <a:buChar char="v"/>
            </a:pPr>
            <a:endParaRPr lang="en-US"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CONUS rates with last room availability for standard room types if booked at least 21 days prior to arrival</a:t>
            </a:r>
          </a:p>
          <a:p>
            <a:pPr>
              <a:buFont typeface="Wingdings" panose="05000000000000000000" pitchFamily="2" charset="2"/>
              <a:buChar char="v"/>
            </a:pPr>
            <a:endParaRPr lang="en-US"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Complimentary self –parking for overnight guests as well as local guests attending meetings, conference or events at the hotel </a:t>
            </a:r>
          </a:p>
          <a:p>
            <a:pPr>
              <a:buFont typeface="Wingdings" panose="05000000000000000000" pitchFamily="2" charset="2"/>
              <a:buChar char="v"/>
            </a:pPr>
            <a:endParaRPr lang="en-US"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Group room blocks reserved at CONUS rates </a:t>
            </a:r>
            <a:r>
              <a:rPr lang="en-US" sz="14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(based on availability)</a:t>
            </a:r>
          </a:p>
          <a:p>
            <a:pPr>
              <a:buFont typeface="Wingdings" panose="05000000000000000000" pitchFamily="2" charset="2"/>
              <a:buChar char="v"/>
            </a:pPr>
            <a:endParaRPr lang="en-US" sz="14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15% discounted rates on blackout dates</a:t>
            </a:r>
          </a:p>
          <a:p>
            <a:pPr>
              <a:buFont typeface="Wingdings" panose="05000000000000000000" pitchFamily="2" charset="2"/>
              <a:buChar char="v"/>
            </a:pPr>
            <a:endParaRPr lang="en-US"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15% off Catering and Banquet Menus – reduced service charge @ 20%</a:t>
            </a:r>
          </a:p>
          <a:p>
            <a:pPr>
              <a:buFont typeface="Wingdings" panose="05000000000000000000" pitchFamily="2" charset="2"/>
              <a:buChar char="v"/>
            </a:pPr>
            <a:endParaRPr lang="en-US" sz="1500" b="1" i="1" dirty="0" smtClean="0">
              <a:effectLst>
                <a:outerShdw blurRad="38100" dist="38100" dir="2700000" algn="tl">
                  <a:srgbClr val="000000">
                    <a:alpha val="43137"/>
                  </a:srgbClr>
                </a:outerShdw>
              </a:effectLst>
            </a:endParaRPr>
          </a:p>
          <a:p>
            <a:pPr>
              <a:buFont typeface="Wingdings" panose="05000000000000000000" pitchFamily="2" charset="2"/>
              <a:buChar char="v"/>
            </a:pPr>
            <a:endParaRPr lang="en-US" sz="1500" b="1" dirty="0">
              <a:effectLst>
                <a:outerShdw blurRad="38100" dist="38100" dir="2700000" algn="tl">
                  <a:srgbClr val="000000">
                    <a:alpha val="43137"/>
                  </a:srgbClr>
                </a:outerShdw>
              </a:effectLst>
            </a:endParaRPr>
          </a:p>
          <a:p>
            <a:endParaRPr lang="en-US" sz="1500" dirty="0" smtClean="0"/>
          </a:p>
          <a:p>
            <a:endParaRPr lang="en-US" dirty="0"/>
          </a:p>
        </p:txBody>
      </p:sp>
      <p:pic>
        <p:nvPicPr>
          <p:cNvPr id="5" name="Picture 4" descr="S:\__NEW PHOTOS\Hilton Knoxville\Lobby.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7159" y="1752600"/>
            <a:ext cx="4495800" cy="3306452"/>
          </a:xfrm>
          <a:prstGeom prst="rect">
            <a:avLst/>
          </a:prstGeom>
          <a:ln>
            <a:noFill/>
          </a:ln>
          <a:effectLst>
            <a:softEdge rad="112500"/>
          </a:effectLst>
        </p:spPr>
      </p:pic>
    </p:spTree>
    <p:extLst>
      <p:ext uri="{BB962C8B-B14F-4D97-AF65-F5344CB8AC3E}">
        <p14:creationId xmlns:p14="http://schemas.microsoft.com/office/powerpoint/2010/main" val="334699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7" name="Content Placeholder 6"/>
          <p:cNvSpPr>
            <a:spLocks noGrp="1"/>
          </p:cNvSpPr>
          <p:nvPr>
            <p:ph sz="quarter" idx="4"/>
          </p:nvPr>
        </p:nvSpPr>
        <p:spPr>
          <a:xfrm>
            <a:off x="381000" y="1447800"/>
            <a:ext cx="4041775" cy="4953000"/>
          </a:xfrm>
        </p:spPr>
        <p:txBody>
          <a:bodyPr>
            <a:normAutofit/>
          </a:bodyPr>
          <a:lstStyle/>
          <a:p>
            <a:pPr>
              <a:buFont typeface="Wingdings" panose="05000000000000000000" pitchFamily="2" charset="2"/>
              <a:buChar char="v"/>
            </a:pPr>
            <a:endParaRPr lang="en-US" dirty="0" smtClean="0"/>
          </a:p>
          <a:p>
            <a:pPr>
              <a:buFont typeface="Wingdings" panose="05000000000000000000" pitchFamily="2" charset="2"/>
              <a:buChar char="v"/>
            </a:pPr>
            <a:r>
              <a:rPr lang="en-US" dirty="0" smtClean="0"/>
              <a:t>Contact the Hotel</a:t>
            </a:r>
            <a:r>
              <a:rPr lang="en-US" dirty="0"/>
              <a:t> </a:t>
            </a:r>
          </a:p>
          <a:p>
            <a:pPr>
              <a:buFont typeface="Wingdings" panose="05000000000000000000" pitchFamily="2" charset="2"/>
              <a:buChar char="v"/>
            </a:pPr>
            <a:endParaRPr lang="en-US" dirty="0" smtClean="0"/>
          </a:p>
          <a:p>
            <a:pPr>
              <a:buFont typeface="Wingdings" panose="05000000000000000000" pitchFamily="2" charset="2"/>
              <a:buChar char="v"/>
            </a:pPr>
            <a:r>
              <a:rPr lang="en-US" dirty="0" smtClean="0"/>
              <a:t>Check Availability</a:t>
            </a:r>
          </a:p>
          <a:p>
            <a:pPr>
              <a:buFont typeface="Wingdings" panose="05000000000000000000" pitchFamily="2" charset="2"/>
              <a:buChar char="v"/>
            </a:pPr>
            <a:endParaRPr lang="en-US" dirty="0" smtClean="0"/>
          </a:p>
          <a:p>
            <a:pPr>
              <a:buFont typeface="Wingdings" panose="05000000000000000000" pitchFamily="2" charset="2"/>
              <a:buChar char="v"/>
            </a:pPr>
            <a:r>
              <a:rPr lang="en-US" dirty="0" smtClean="0"/>
              <a:t>Complete the Hotel Event Form</a:t>
            </a:r>
          </a:p>
          <a:p>
            <a:pPr>
              <a:buFont typeface="Wingdings" panose="05000000000000000000" pitchFamily="2" charset="2"/>
              <a:buChar char="v"/>
            </a:pPr>
            <a:endParaRPr lang="en-US" dirty="0" smtClean="0"/>
          </a:p>
          <a:p>
            <a:pPr>
              <a:buFont typeface="Wingdings" panose="05000000000000000000" pitchFamily="2" charset="2"/>
              <a:buChar char="v"/>
            </a:pPr>
            <a:r>
              <a:rPr lang="en-US" dirty="0" smtClean="0"/>
              <a:t>Sign and return the form to confirm your arrangements!</a:t>
            </a:r>
          </a:p>
        </p:txBody>
      </p:sp>
      <p:graphicFrame>
        <p:nvGraphicFramePr>
          <p:cNvPr id="4" name="Content Placeholder 3"/>
          <p:cNvGraphicFramePr>
            <a:graphicFrameLocks noGrp="1" noChangeAspect="1"/>
          </p:cNvGraphicFramePr>
          <p:nvPr>
            <p:ph sz="quarter" idx="2"/>
            <p:extLst>
              <p:ext uri="{D42A27DB-BD31-4B8C-83A1-F6EECF244321}">
                <p14:modId xmlns:p14="http://schemas.microsoft.com/office/powerpoint/2010/main" val="483017448"/>
              </p:ext>
            </p:extLst>
          </p:nvPr>
        </p:nvGraphicFramePr>
        <p:xfrm>
          <a:off x="4419600" y="2057400"/>
          <a:ext cx="2908300" cy="3763963"/>
        </p:xfrm>
        <a:graphic>
          <a:graphicData uri="http://schemas.openxmlformats.org/presentationml/2006/ole">
            <mc:AlternateContent xmlns:mc="http://schemas.openxmlformats.org/markup-compatibility/2006">
              <mc:Choice xmlns:v="urn:schemas-microsoft-com:vml" Requires="v">
                <p:oleObj spid="_x0000_s5125" name="Acrobat Document" r:id="rId3" imgW="4663409" imgH="6034916" progId="AcroExch.Document.7">
                  <p:embed/>
                </p:oleObj>
              </mc:Choice>
              <mc:Fallback>
                <p:oleObj name="Acrobat Document" r:id="rId3" imgW="4663409" imgH="6034916" progId="AcroExch.Document.7">
                  <p:embed/>
                  <p:pic>
                    <p:nvPicPr>
                      <p:cNvPr id="0" name=""/>
                      <p:cNvPicPr/>
                      <p:nvPr/>
                    </p:nvPicPr>
                    <p:blipFill>
                      <a:blip r:embed="rId4"/>
                      <a:stretch>
                        <a:fillRect/>
                      </a:stretch>
                    </p:blipFill>
                    <p:spPr>
                      <a:xfrm>
                        <a:off x="4419600" y="2057400"/>
                        <a:ext cx="2908300" cy="3763963"/>
                      </a:xfrm>
                      <a:prstGeom prst="rect">
                        <a:avLst/>
                      </a:prstGeom>
                    </p:spPr>
                  </p:pic>
                </p:oleObj>
              </mc:Fallback>
            </mc:AlternateContent>
          </a:graphicData>
        </a:graphic>
      </p:graphicFrame>
    </p:spTree>
    <p:extLst>
      <p:ext uri="{BB962C8B-B14F-4D97-AF65-F5344CB8AC3E}">
        <p14:creationId xmlns:p14="http://schemas.microsoft.com/office/powerpoint/2010/main" val="22115110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1058</TotalTime>
  <Words>522</Words>
  <Application>Microsoft Office PowerPoint</Application>
  <PresentationFormat>On-screen Show (4:3)</PresentationFormat>
  <Paragraphs>110</Paragraphs>
  <Slides>11</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11</vt:i4>
      </vt:variant>
    </vt:vector>
  </HeadingPairs>
  <TitlesOfParts>
    <vt:vector size="20" baseType="lpstr">
      <vt:lpstr>Book Antiqua</vt:lpstr>
      <vt:lpstr>Lucida Sans</vt:lpstr>
      <vt:lpstr>Times New Roman</vt:lpstr>
      <vt:lpstr>Wingdings</vt:lpstr>
      <vt:lpstr>Wingdings 2</vt:lpstr>
      <vt:lpstr>Wingdings 3</vt:lpstr>
      <vt:lpstr>Apex</vt:lpstr>
      <vt:lpstr>Acrobat Document</vt:lpstr>
      <vt:lpstr>Adobe Acrobat Document</vt:lpstr>
      <vt:lpstr>Hilton Knoxville</vt:lpstr>
      <vt:lpstr> </vt:lpstr>
      <vt:lpstr>Location-Location-Location!</vt:lpstr>
      <vt:lpstr>Accommodations</vt:lpstr>
      <vt:lpstr>MEETING AND BANQUET SPACE </vt:lpstr>
      <vt:lpstr>DINING OPTIONS</vt:lpstr>
      <vt:lpstr>PowerPoint Presentation</vt:lpstr>
      <vt:lpstr>Exclusive Benefits if you book with Hilton Knoxville</vt:lpstr>
      <vt:lpstr>Next Steps…</vt:lpstr>
      <vt:lpstr>Contact Information</vt:lpstr>
      <vt:lpstr>Resources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O'Connor</dc:creator>
  <cp:lastModifiedBy>Casey Carrigan, The University of Tennessee</cp:lastModifiedBy>
  <cp:revision>55</cp:revision>
  <dcterms:created xsi:type="dcterms:W3CDTF">2018-10-24T17:16:12Z</dcterms:created>
  <dcterms:modified xsi:type="dcterms:W3CDTF">2018-11-05T16:35:06Z</dcterms:modified>
</cp:coreProperties>
</file>