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101" d="100"/>
          <a:sy n="101" d="100"/>
        </p:scale>
        <p:origin x="120" y="348"/>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8355-8897-4BC3-8C98-6D1EC1173D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677F4D-61A1-448B-AD53-7EA971AC5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BB767C-48FA-42D5-9635-C9F4DB6FC853}"/>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53008179-55DA-4F7F-ADFA-92C2304A9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44DDB-4AF6-4CA9-AC63-EBB7C2689463}"/>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333844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109A-D265-4B7E-9672-EB6FE0F437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13BADF-DB61-4C6F-83B3-9BE22B0C7E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AE291-5BF4-44C0-93B4-0DB2437BF3B5}"/>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E3A8D044-7C77-4F2F-A77F-495DB6EA0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7390F-CBF4-4183-8DFE-9102EB272E52}"/>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3798597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B195DE-DB27-4AC1-A5E6-6BBA29E10C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2E2EC9-658A-4F28-9DD1-F44A2072E9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783C4-451A-4E5B-96ED-C858F7B1829A}"/>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FAC96EBE-6F64-47C8-A873-46D6C5721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0FAD5-79EC-42F4-B36E-38FEBB5C2295}"/>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372201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8AF5-F43E-47DE-A5F8-236AAE3CF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3CB5A-CF45-4EF3-9EAE-2C0F5F3DF1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F00AD-E8BF-430B-96F1-7CE218C3C4E2}"/>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0B7F098C-515A-4E93-A7D4-BF3038153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1CF8B-7F9C-4E2E-AADF-83EC8D196778}"/>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2022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A249-67DC-41B3-98F8-0AFAD6D8A5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7DFDC-D42D-4ADB-9417-2F2398494C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466146-C6F6-40CB-BF40-375D69F20F6E}"/>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5A6E35BC-B409-4598-9BDC-81620F230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621404-DFA5-42BB-BC57-B02016F90059}"/>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352379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AF721-FD54-43C7-9F8C-87D079200C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D7F1C-A32E-4BA1-9F7F-9895E5E844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6AC9E0-7463-4171-92EA-2AA431EDDC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6D4A9C-E1E8-4CCD-8D97-B75202039EC2}"/>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6" name="Footer Placeholder 5">
            <a:extLst>
              <a:ext uri="{FF2B5EF4-FFF2-40B4-BE49-F238E27FC236}">
                <a16:creationId xmlns:a16="http://schemas.microsoft.com/office/drawing/2014/main" id="{074D81A2-3CF9-411C-9E9B-7B27A5D575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3DF7A-3C1E-47F7-AC90-C8EFB9F04067}"/>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170921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CE2E-9A61-4038-9161-38E1C9DED3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15ACD-5F14-4629-9E66-FED9A5988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022357-5FA5-41C2-816B-8E320E3106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FC24D-544D-409E-9247-515674AA8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7BD95F-2723-46D3-A99C-9F4BA7150C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84657E-8DD3-46B2-A06B-E17D9803C0C5}"/>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8" name="Footer Placeholder 7">
            <a:extLst>
              <a:ext uri="{FF2B5EF4-FFF2-40B4-BE49-F238E27FC236}">
                <a16:creationId xmlns:a16="http://schemas.microsoft.com/office/drawing/2014/main" id="{F84838B3-E430-42A1-AE47-49FDC1841F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423F82-AA7D-4D70-A2A7-C11A98F347D0}"/>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89839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FD09-A132-4801-95F7-A2C2D7D907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0AA7E4-CEBC-4F45-BDBF-48E651D3BC6A}"/>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4" name="Footer Placeholder 3">
            <a:extLst>
              <a:ext uri="{FF2B5EF4-FFF2-40B4-BE49-F238E27FC236}">
                <a16:creationId xmlns:a16="http://schemas.microsoft.com/office/drawing/2014/main" id="{C6684958-F560-4CA0-ACD2-15EB684FA1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441627-5EC7-42A5-B000-61CBCCF59579}"/>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2221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B31478-0816-44DC-9433-84E85839E3BD}"/>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3" name="Footer Placeholder 2">
            <a:extLst>
              <a:ext uri="{FF2B5EF4-FFF2-40B4-BE49-F238E27FC236}">
                <a16:creationId xmlns:a16="http://schemas.microsoft.com/office/drawing/2014/main" id="{5AF5232A-CE94-4910-BD9E-9D28BF9969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A14C99-C802-4DE9-8170-66E7E5D52421}"/>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89998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81E5-CB2B-410A-B843-32BED9A207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BC96C9-CC72-44DB-8D27-27075E90A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27053B-E471-4CDD-A858-E8D0BF2ED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0B88EA-D9DF-4E36-A4AF-BED6B8CA58C7}"/>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6" name="Footer Placeholder 5">
            <a:extLst>
              <a:ext uri="{FF2B5EF4-FFF2-40B4-BE49-F238E27FC236}">
                <a16:creationId xmlns:a16="http://schemas.microsoft.com/office/drawing/2014/main" id="{996F3793-1A4A-4B48-B516-D246D7F18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B78FFD-07E9-4AAB-9E07-D4D5CBF84560}"/>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105676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E727-EEE1-42AD-83A2-5B7785023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7E07AC-8050-41CC-BC38-98BDE2BF5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171FFA-0E8A-452C-92FE-F3380BA08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B2D66E-04BB-46C0-8950-1BB55949BA72}"/>
              </a:ext>
            </a:extLst>
          </p:cNvPr>
          <p:cNvSpPr>
            <a:spLocks noGrp="1"/>
          </p:cNvSpPr>
          <p:nvPr>
            <p:ph type="dt" sz="half" idx="10"/>
          </p:nvPr>
        </p:nvSpPr>
        <p:spPr/>
        <p:txBody>
          <a:bodyPr/>
          <a:lstStyle/>
          <a:p>
            <a:fld id="{D17C4582-1D5A-4D24-A333-D94B1D7D9834}" type="datetimeFigureOut">
              <a:rPr lang="en-US" smtClean="0"/>
              <a:t>11/5/2018</a:t>
            </a:fld>
            <a:endParaRPr lang="en-US"/>
          </a:p>
        </p:txBody>
      </p:sp>
      <p:sp>
        <p:nvSpPr>
          <p:cNvPr id="6" name="Footer Placeholder 5">
            <a:extLst>
              <a:ext uri="{FF2B5EF4-FFF2-40B4-BE49-F238E27FC236}">
                <a16:creationId xmlns:a16="http://schemas.microsoft.com/office/drawing/2014/main" id="{6C0FDDB7-73E7-4A41-90B5-B7B4BFBBD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9EC8C7-2113-4AF4-8EBF-65E86BFE91A6}"/>
              </a:ext>
            </a:extLst>
          </p:cNvPr>
          <p:cNvSpPr>
            <a:spLocks noGrp="1"/>
          </p:cNvSpPr>
          <p:nvPr>
            <p:ph type="sldNum" sz="quarter" idx="12"/>
          </p:nvPr>
        </p:nvSpPr>
        <p:spPr/>
        <p:txBody>
          <a:bodyPr/>
          <a:lstStyle/>
          <a:p>
            <a:fld id="{74B51459-6386-473D-A4D0-F46BF6F8DF87}" type="slidenum">
              <a:rPr lang="en-US" smtClean="0"/>
              <a:t>‹#›</a:t>
            </a:fld>
            <a:endParaRPr lang="en-US"/>
          </a:p>
        </p:txBody>
      </p:sp>
    </p:spTree>
    <p:extLst>
      <p:ext uri="{BB962C8B-B14F-4D97-AF65-F5344CB8AC3E}">
        <p14:creationId xmlns:p14="http://schemas.microsoft.com/office/powerpoint/2010/main" val="230949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38B56-9DEA-4FC2-BDFE-2CFC658E16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EAAA97-0CE0-4127-82A3-C8C0296A9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87DB46-A241-49F9-BBB5-C0E81F6A7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C4582-1D5A-4D24-A333-D94B1D7D9834}" type="datetimeFigureOut">
              <a:rPr lang="en-US" smtClean="0"/>
              <a:t>11/5/2018</a:t>
            </a:fld>
            <a:endParaRPr lang="en-US"/>
          </a:p>
        </p:txBody>
      </p:sp>
      <p:sp>
        <p:nvSpPr>
          <p:cNvPr id="5" name="Footer Placeholder 4">
            <a:extLst>
              <a:ext uri="{FF2B5EF4-FFF2-40B4-BE49-F238E27FC236}">
                <a16:creationId xmlns:a16="http://schemas.microsoft.com/office/drawing/2014/main" id="{B5A04307-27B2-4E3D-8777-4745DA1B0E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44106D-D768-4F0B-A018-390B4304F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51459-6386-473D-A4D0-F46BF6F8DF87}" type="slidenum">
              <a:rPr lang="en-US" smtClean="0"/>
              <a:t>‹#›</a:t>
            </a:fld>
            <a:endParaRPr lang="en-US"/>
          </a:p>
        </p:txBody>
      </p:sp>
    </p:spTree>
    <p:extLst>
      <p:ext uri="{BB962C8B-B14F-4D97-AF65-F5344CB8AC3E}">
        <p14:creationId xmlns:p14="http://schemas.microsoft.com/office/powerpoint/2010/main" val="2177775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eddingwire.com/biz/park-pavillion-knoxville/f879de2799071cd8.html"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8.jpeg"/><Relationship Id="rId7" Type="http://schemas.openxmlformats.org/officeDocument/2006/relationships/hyperlink" Target="mailto:dshirooni@usa-bhi.com" TargetMode="External"/><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hyperlink" Target="mailto:egreene.johnson@usa-bhi.com" TargetMode="External"/><Relationship Id="rId5" Type="http://schemas.openxmlformats.org/officeDocument/2006/relationships/hyperlink" Target="mailto:kpratt@hiknoxdwtn.com" TargetMode="External"/><Relationship Id="rId4" Type="http://schemas.openxmlformats.org/officeDocument/2006/relationships/image" Target="../media/image9.png"/><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6753252F-4873-4F63-801D-CC719279A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47C8CCB-F95D-4249-92DD-651249D353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64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414C6F-718E-40F2-ADEA-75B70C2E975C}"/>
              </a:ext>
            </a:extLst>
          </p:cNvPr>
          <p:cNvSpPr>
            <a:spLocks noGrp="1"/>
          </p:cNvSpPr>
          <p:nvPr>
            <p:ph type="title"/>
          </p:nvPr>
        </p:nvSpPr>
        <p:spPr>
          <a:xfrm>
            <a:off x="640080" y="2074363"/>
            <a:ext cx="2752354" cy="2709275"/>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
            </a:r>
            <a:br>
              <a:rPr lang="en-US" sz="2600" dirty="0">
                <a:solidFill>
                  <a:srgbClr val="FFFFFF"/>
                </a:solidFill>
              </a:rPr>
            </a:br>
            <a:r>
              <a:rPr lang="en-US" sz="2600" dirty="0">
                <a:solidFill>
                  <a:srgbClr val="FFFFFF"/>
                </a:solidFill>
              </a:rPr>
              <a:t>Holiday </a:t>
            </a:r>
            <a:r>
              <a:rPr lang="en-US" sz="2600" kern="1200" dirty="0">
                <a:solidFill>
                  <a:srgbClr val="FFFFFF"/>
                </a:solidFill>
                <a:latin typeface="+mj-lt"/>
                <a:ea typeface="+mj-ea"/>
                <a:cs typeface="+mj-cs"/>
              </a:rPr>
              <a:t>Inn World’s Fair Park</a:t>
            </a:r>
            <a:br>
              <a:rPr lang="en-US" sz="2600" kern="1200" dirty="0">
                <a:solidFill>
                  <a:srgbClr val="FFFFFF"/>
                </a:solidFill>
                <a:latin typeface="+mj-lt"/>
                <a:ea typeface="+mj-ea"/>
                <a:cs typeface="+mj-cs"/>
              </a:rPr>
            </a:br>
            <a:endParaRPr lang="en-US" sz="2600" kern="1200" dirty="0">
              <a:solidFill>
                <a:srgbClr val="FFFFFF"/>
              </a:solidFill>
              <a:latin typeface="+mj-lt"/>
              <a:ea typeface="+mj-ea"/>
              <a:cs typeface="+mj-cs"/>
            </a:endParaRPr>
          </a:p>
        </p:txBody>
      </p:sp>
      <p:pic>
        <p:nvPicPr>
          <p:cNvPr id="7" name="Content Placeholder 6">
            <a:extLst>
              <a:ext uri="{FF2B5EF4-FFF2-40B4-BE49-F238E27FC236}">
                <a16:creationId xmlns:a16="http://schemas.microsoft.com/office/drawing/2014/main" id="{7C2A3EE8-746F-40DE-A1A4-F3FC419F9F9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8863" b="6231"/>
          <a:stretch/>
        </p:blipFill>
        <p:spPr>
          <a:xfrm>
            <a:off x="3602182" y="742610"/>
            <a:ext cx="7949738" cy="4471744"/>
          </a:xfrm>
          <a:prstGeom prst="rect">
            <a:avLst/>
          </a:prstGeom>
        </p:spPr>
      </p:pic>
      <p:sp>
        <p:nvSpPr>
          <p:cNvPr id="8" name="TextBox 7">
            <a:extLst>
              <a:ext uri="{FF2B5EF4-FFF2-40B4-BE49-F238E27FC236}">
                <a16:creationId xmlns:a16="http://schemas.microsoft.com/office/drawing/2014/main" id="{192745DE-8882-458E-8FCA-D29C04A89C27}"/>
              </a:ext>
            </a:extLst>
          </p:cNvPr>
          <p:cNvSpPr txBox="1"/>
          <p:nvPr/>
        </p:nvSpPr>
        <p:spPr>
          <a:xfrm>
            <a:off x="3392435" y="5943600"/>
            <a:ext cx="7550386" cy="923330"/>
          </a:xfrm>
          <a:prstGeom prst="rect">
            <a:avLst/>
          </a:prstGeom>
          <a:noFill/>
        </p:spPr>
        <p:txBody>
          <a:bodyPr wrap="square" rtlCol="0">
            <a:spAutoFit/>
          </a:bodyPr>
          <a:lstStyle/>
          <a:p>
            <a:pPr algn="ctr"/>
            <a:r>
              <a:rPr lang="en-US" dirty="0"/>
              <a:t>525 Henley Street  Knoxville TN  37902</a:t>
            </a:r>
          </a:p>
          <a:p>
            <a:pPr algn="ctr"/>
            <a:r>
              <a:rPr lang="en-US" dirty="0"/>
              <a:t>865-522-2800</a:t>
            </a:r>
          </a:p>
          <a:p>
            <a:pPr algn="ctr"/>
            <a:r>
              <a:rPr lang="en-US" dirty="0"/>
              <a:t>www.knoxvilleholidayinn.com</a:t>
            </a:r>
          </a:p>
        </p:txBody>
      </p:sp>
    </p:spTree>
    <p:extLst>
      <p:ext uri="{BB962C8B-B14F-4D97-AF65-F5344CB8AC3E}">
        <p14:creationId xmlns:p14="http://schemas.microsoft.com/office/powerpoint/2010/main" val="164238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73900-B4FC-479C-AEBE-6BD84C48E148}"/>
              </a:ext>
            </a:extLst>
          </p:cNvPr>
          <p:cNvSpPr>
            <a:spLocks noGrp="1"/>
          </p:cNvSpPr>
          <p:nvPr>
            <p:ph type="title"/>
          </p:nvPr>
        </p:nvSpPr>
        <p:spPr>
          <a:xfrm>
            <a:off x="838200" y="357809"/>
            <a:ext cx="10515600" cy="1332879"/>
          </a:xfrm>
        </p:spPr>
        <p:txBody>
          <a:bodyPr/>
          <a:lstStyle/>
          <a:p>
            <a:pPr algn="ctr"/>
            <a:endParaRPr lang="en-US" dirty="0"/>
          </a:p>
        </p:txBody>
      </p:sp>
      <p:sp>
        <p:nvSpPr>
          <p:cNvPr id="3" name="Content Placeholder 2">
            <a:extLst>
              <a:ext uri="{FF2B5EF4-FFF2-40B4-BE49-F238E27FC236}">
                <a16:creationId xmlns:a16="http://schemas.microsoft.com/office/drawing/2014/main" id="{DA6A0E71-F6F0-4B5C-8550-EA277B4EA6A6}"/>
              </a:ext>
            </a:extLst>
          </p:cNvPr>
          <p:cNvSpPr>
            <a:spLocks noGrp="1"/>
          </p:cNvSpPr>
          <p:nvPr>
            <p:ph idx="1"/>
          </p:nvPr>
        </p:nvSpPr>
        <p:spPr>
          <a:xfrm>
            <a:off x="636105" y="1439056"/>
            <a:ext cx="10880034" cy="5293047"/>
          </a:xfrm>
        </p:spPr>
        <p:txBody>
          <a:bodyPr>
            <a:normAutofit fontScale="92500" lnSpcReduction="20000"/>
          </a:bodyPr>
          <a:lstStyle/>
          <a:p>
            <a:endParaRPr lang="en-US" dirty="0"/>
          </a:p>
          <a:p>
            <a:pPr marL="0" indent="0" algn="ctr">
              <a:buNone/>
            </a:pPr>
            <a:r>
              <a:rPr lang="en-US" sz="3500" b="1" dirty="0">
                <a:solidFill>
                  <a:schemeClr val="accent1"/>
                </a:solidFill>
              </a:rPr>
              <a:t>We Are Not Your Grandpa’s Holiday Inn</a:t>
            </a:r>
          </a:p>
          <a:p>
            <a:pPr marL="0" indent="0" algn="ctr">
              <a:buNone/>
            </a:pPr>
            <a:endParaRPr lang="en-US" sz="1800" dirty="0">
              <a:solidFill>
                <a:schemeClr val="bg1"/>
              </a:solidFill>
            </a:endParaRPr>
          </a:p>
          <a:p>
            <a:pPr marL="0" indent="0" algn="ctr">
              <a:buNone/>
            </a:pPr>
            <a:r>
              <a:rPr lang="en-US" b="1" dirty="0"/>
              <a:t>Secure self-parking on-site</a:t>
            </a:r>
          </a:p>
          <a:p>
            <a:pPr marL="0" indent="0" algn="ctr">
              <a:buNone/>
            </a:pPr>
            <a:r>
              <a:rPr lang="en-US" b="1" dirty="0"/>
              <a:t>Beautiful location on World’s Fair Park</a:t>
            </a:r>
          </a:p>
          <a:p>
            <a:pPr marL="0" indent="0" algn="ctr">
              <a:buNone/>
            </a:pPr>
            <a:r>
              <a:rPr lang="en-US" b="1" dirty="0"/>
              <a:t>Three blocks to market square</a:t>
            </a:r>
          </a:p>
          <a:p>
            <a:pPr marL="0" indent="0" algn="ctr">
              <a:buNone/>
            </a:pPr>
            <a:r>
              <a:rPr lang="en-US" b="1" dirty="0"/>
              <a:t>Complimentary shuttle within a 5 mile radius of hotel</a:t>
            </a:r>
          </a:p>
          <a:p>
            <a:pPr marL="0" indent="0" algn="ctr">
              <a:buNone/>
            </a:pPr>
            <a:r>
              <a:rPr lang="en-US" b="1" dirty="0" err="1"/>
              <a:t>FairGrounds</a:t>
            </a:r>
            <a:r>
              <a:rPr lang="en-US" b="1" dirty="0"/>
              <a:t> Coffee Bistro and Sundries</a:t>
            </a:r>
          </a:p>
          <a:p>
            <a:pPr lvl="7"/>
            <a:r>
              <a:rPr lang="en-US" sz="2500" b="1" dirty="0"/>
              <a:t>Skilled baristas</a:t>
            </a:r>
          </a:p>
          <a:p>
            <a:pPr lvl="7"/>
            <a:r>
              <a:rPr lang="en-US" sz="2500" b="1" dirty="0"/>
              <a:t>Grab and Go food and beverages </a:t>
            </a:r>
          </a:p>
          <a:p>
            <a:pPr lvl="7"/>
            <a:r>
              <a:rPr lang="en-US" sz="2500" b="1" dirty="0"/>
              <a:t>UT apparel and collectibles</a:t>
            </a:r>
          </a:p>
          <a:p>
            <a:pPr marL="0" indent="0" algn="ctr">
              <a:buNone/>
            </a:pPr>
            <a:r>
              <a:rPr lang="en-US" b="1" dirty="0"/>
              <a:t>Windows on the Park restaurant and lounge</a:t>
            </a:r>
          </a:p>
          <a:p>
            <a:pPr marL="0" indent="0" algn="ctr">
              <a:buNone/>
            </a:pPr>
            <a:r>
              <a:rPr lang="en-US" b="1" dirty="0"/>
              <a:t>In-room dining</a:t>
            </a:r>
          </a:p>
          <a:p>
            <a:endParaRPr lang="en-US" dirty="0"/>
          </a:p>
        </p:txBody>
      </p:sp>
      <p:sp>
        <p:nvSpPr>
          <p:cNvPr id="4" name="Arrow: Pentagon 3">
            <a:extLst>
              <a:ext uri="{FF2B5EF4-FFF2-40B4-BE49-F238E27FC236}">
                <a16:creationId xmlns:a16="http://schemas.microsoft.com/office/drawing/2014/main" id="{8D6B03C6-F020-429C-B8F6-CB1B291B0F12}"/>
              </a:ext>
            </a:extLst>
          </p:cNvPr>
          <p:cNvSpPr/>
          <p:nvPr/>
        </p:nvSpPr>
        <p:spPr>
          <a:xfrm rot="5400000">
            <a:off x="5267228" y="-1019899"/>
            <a:ext cx="1564788" cy="3856386"/>
          </a:xfrm>
          <a:prstGeom prst="homePlate">
            <a:avLst>
              <a:gd name="adj" fmla="val 3611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id="{68384A81-697F-49C5-A4A7-3597CC149F94}"/>
              </a:ext>
            </a:extLst>
          </p:cNvPr>
          <p:cNvSpPr txBox="1"/>
          <p:nvPr/>
        </p:nvSpPr>
        <p:spPr>
          <a:xfrm>
            <a:off x="4392118" y="357809"/>
            <a:ext cx="3297836" cy="477054"/>
          </a:xfrm>
          <a:prstGeom prst="rect">
            <a:avLst/>
          </a:prstGeom>
          <a:noFill/>
        </p:spPr>
        <p:txBody>
          <a:bodyPr wrap="square" rtlCol="0">
            <a:spAutoFit/>
          </a:bodyPr>
          <a:lstStyle/>
          <a:p>
            <a:pPr algn="ctr"/>
            <a:r>
              <a:rPr lang="en-US" sz="2500" b="1" dirty="0">
                <a:solidFill>
                  <a:srgbClr val="0070C0"/>
                </a:solidFill>
                <a:latin typeface="Arial Black" panose="020B0A04020102020204" pitchFamily="34" charset="0"/>
              </a:rPr>
              <a:t>At A Glance</a:t>
            </a:r>
          </a:p>
        </p:txBody>
      </p:sp>
    </p:spTree>
    <p:extLst>
      <p:ext uri="{BB962C8B-B14F-4D97-AF65-F5344CB8AC3E}">
        <p14:creationId xmlns:p14="http://schemas.microsoft.com/office/powerpoint/2010/main" val="45723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B973C4-8C09-4E10-853E-6A72C5C9673C}"/>
              </a:ext>
            </a:extLst>
          </p:cNvPr>
          <p:cNvPicPr>
            <a:picLocks noChangeAspect="1"/>
          </p:cNvPicPr>
          <p:nvPr/>
        </p:nvPicPr>
        <p:blipFill>
          <a:blip r:embed="rId2"/>
          <a:stretch>
            <a:fillRect/>
          </a:stretch>
        </p:blipFill>
        <p:spPr>
          <a:xfrm>
            <a:off x="4160352" y="112644"/>
            <a:ext cx="3871296" cy="1670556"/>
          </a:xfrm>
          <a:prstGeom prst="rect">
            <a:avLst/>
          </a:prstGeom>
        </p:spPr>
      </p:pic>
      <p:sp>
        <p:nvSpPr>
          <p:cNvPr id="2" name="Title 1">
            <a:extLst>
              <a:ext uri="{FF2B5EF4-FFF2-40B4-BE49-F238E27FC236}">
                <a16:creationId xmlns:a16="http://schemas.microsoft.com/office/drawing/2014/main" id="{0B34F678-BF8D-4800-9680-4E49614A4C60}"/>
              </a:ext>
            </a:extLst>
          </p:cNvPr>
          <p:cNvSpPr>
            <a:spLocks noGrp="1"/>
          </p:cNvSpPr>
          <p:nvPr>
            <p:ph type="title"/>
          </p:nvPr>
        </p:nvSpPr>
        <p:spPr>
          <a:xfrm>
            <a:off x="839788" y="1"/>
            <a:ext cx="10515600" cy="1690688"/>
          </a:xfrm>
        </p:spPr>
        <p:txBody>
          <a:bodyPr/>
          <a:lstStyle/>
          <a:p>
            <a:r>
              <a:rPr lang="en-US" dirty="0">
                <a:latin typeface="Arial Black" panose="020B0A04020102020204" pitchFamily="34" charset="0"/>
              </a:rPr>
              <a:t/>
            </a:r>
            <a:br>
              <a:rPr lang="en-US" dirty="0">
                <a:latin typeface="Arial Black" panose="020B0A04020102020204" pitchFamily="34" charset="0"/>
              </a:rPr>
            </a:br>
            <a:endParaRPr lang="en-US" dirty="0"/>
          </a:p>
        </p:txBody>
      </p:sp>
      <p:sp>
        <p:nvSpPr>
          <p:cNvPr id="10" name="Text Placeholder 9">
            <a:extLst>
              <a:ext uri="{FF2B5EF4-FFF2-40B4-BE49-F238E27FC236}">
                <a16:creationId xmlns:a16="http://schemas.microsoft.com/office/drawing/2014/main" id="{DF9B5585-414A-4AB2-9DBA-AA69E83DE319}"/>
              </a:ext>
            </a:extLst>
          </p:cNvPr>
          <p:cNvSpPr>
            <a:spLocks noGrp="1"/>
          </p:cNvSpPr>
          <p:nvPr>
            <p:ph type="body" idx="1"/>
          </p:nvPr>
        </p:nvSpPr>
        <p:spPr>
          <a:xfrm>
            <a:off x="839788" y="1370837"/>
            <a:ext cx="5157787" cy="823913"/>
          </a:xfrm>
        </p:spPr>
        <p:txBody>
          <a:bodyPr>
            <a:normAutofit fontScale="25000" lnSpcReduction="20000"/>
          </a:bodyPr>
          <a:lstStyle/>
          <a:p>
            <a:pPr algn="ctr"/>
            <a:endParaRPr lang="en-US" dirty="0">
              <a:solidFill>
                <a:schemeClr val="bg1"/>
              </a:solidFill>
              <a:latin typeface="Arial Black" panose="020B0A04020102020204" pitchFamily="34" charset="0"/>
            </a:endParaRPr>
          </a:p>
          <a:p>
            <a:pPr algn="ctr"/>
            <a:endParaRPr lang="en-US" dirty="0">
              <a:solidFill>
                <a:schemeClr val="bg1"/>
              </a:solidFill>
              <a:latin typeface="Arial Black" panose="020B0A04020102020204" pitchFamily="34" charset="0"/>
            </a:endParaRPr>
          </a:p>
          <a:p>
            <a:pPr algn="ctr"/>
            <a:endParaRPr lang="en-US" sz="7700" dirty="0">
              <a:solidFill>
                <a:schemeClr val="bg1"/>
              </a:solidFill>
              <a:latin typeface="Arial Black" panose="020B0A04020102020204" pitchFamily="34" charset="0"/>
            </a:endParaRPr>
          </a:p>
          <a:p>
            <a:pPr algn="ctr"/>
            <a:r>
              <a:rPr lang="en-US" sz="8000" dirty="0">
                <a:solidFill>
                  <a:schemeClr val="accent1"/>
                </a:solidFill>
                <a:latin typeface="Arial Black" panose="020B0A04020102020204" pitchFamily="34" charset="0"/>
              </a:rPr>
              <a:t>Group Accommodations</a:t>
            </a:r>
          </a:p>
          <a:p>
            <a:endParaRPr lang="en-US" dirty="0"/>
          </a:p>
        </p:txBody>
      </p:sp>
      <p:sp>
        <p:nvSpPr>
          <p:cNvPr id="11" name="Content Placeholder 10">
            <a:extLst>
              <a:ext uri="{FF2B5EF4-FFF2-40B4-BE49-F238E27FC236}">
                <a16:creationId xmlns:a16="http://schemas.microsoft.com/office/drawing/2014/main" id="{7EF812B4-BC8C-49F6-99E4-00DB3AF24419}"/>
              </a:ext>
            </a:extLst>
          </p:cNvPr>
          <p:cNvSpPr>
            <a:spLocks noGrp="1"/>
          </p:cNvSpPr>
          <p:nvPr>
            <p:ph sz="half" idx="2"/>
          </p:nvPr>
        </p:nvSpPr>
        <p:spPr>
          <a:xfrm>
            <a:off x="839788" y="2194750"/>
            <a:ext cx="5157787" cy="4550606"/>
          </a:xfrm>
        </p:spPr>
        <p:txBody>
          <a:bodyPr>
            <a:normAutofit fontScale="77500" lnSpcReduction="20000"/>
          </a:bodyPr>
          <a:lstStyle/>
          <a:p>
            <a:r>
              <a:rPr lang="en-US" b="1" dirty="0"/>
              <a:t>Group room blocks of 10 rooms or more</a:t>
            </a:r>
          </a:p>
          <a:p>
            <a:r>
              <a:rPr lang="en-US" b="1" dirty="0"/>
              <a:t>286 sleeping Rooms</a:t>
            </a:r>
          </a:p>
          <a:p>
            <a:pPr lvl="1"/>
            <a:r>
              <a:rPr lang="en-US" b="1" dirty="0"/>
              <a:t>Including 7 suites</a:t>
            </a:r>
          </a:p>
          <a:p>
            <a:pPr lvl="1"/>
            <a:r>
              <a:rPr lang="en-US" b="1" dirty="0"/>
              <a:t>Park-side and City-side</a:t>
            </a:r>
          </a:p>
          <a:p>
            <a:r>
              <a:rPr lang="en-US" b="1" dirty="0"/>
              <a:t>Keurig coffee makers in-room</a:t>
            </a:r>
          </a:p>
          <a:p>
            <a:r>
              <a:rPr lang="en-US" b="1" dirty="0"/>
              <a:t>Refrigerators in-room</a:t>
            </a:r>
          </a:p>
          <a:p>
            <a:r>
              <a:rPr lang="en-US" b="1" dirty="0"/>
              <a:t>Microwaves on every floor</a:t>
            </a:r>
          </a:p>
          <a:p>
            <a:r>
              <a:rPr lang="en-US" b="1" dirty="0"/>
              <a:t>Complimentary wireless internet</a:t>
            </a:r>
          </a:p>
          <a:p>
            <a:r>
              <a:rPr lang="en-US" b="1" dirty="0"/>
              <a:t>10 ADA rooms</a:t>
            </a:r>
          </a:p>
          <a:p>
            <a:pPr marL="0" indent="0" algn="ctr">
              <a:buNone/>
            </a:pPr>
            <a:endParaRPr lang="en-US" b="1" dirty="0"/>
          </a:p>
          <a:p>
            <a:pPr marL="0" indent="0" algn="ctr">
              <a:buNone/>
            </a:pPr>
            <a:r>
              <a:rPr lang="en-US" b="1" dirty="0"/>
              <a:t> </a:t>
            </a:r>
            <a:r>
              <a:rPr lang="en-US" sz="2400" b="1" dirty="0">
                <a:solidFill>
                  <a:schemeClr val="accent1"/>
                </a:solidFill>
                <a:latin typeface="Arial Black" panose="020B0A04020102020204" pitchFamily="34" charset="0"/>
              </a:rPr>
              <a:t>Transient Accommodations</a:t>
            </a:r>
          </a:p>
          <a:p>
            <a:r>
              <a:rPr lang="en-US" b="1" dirty="0"/>
              <a:t>Single reservations - Not associated with a group</a:t>
            </a:r>
          </a:p>
          <a:p>
            <a:pPr marL="0" indent="0" algn="ctr">
              <a:buNone/>
            </a:pPr>
            <a:endParaRPr lang="en-US" dirty="0"/>
          </a:p>
        </p:txBody>
      </p:sp>
      <p:sp>
        <p:nvSpPr>
          <p:cNvPr id="12" name="Text Placeholder 11">
            <a:extLst>
              <a:ext uri="{FF2B5EF4-FFF2-40B4-BE49-F238E27FC236}">
                <a16:creationId xmlns:a16="http://schemas.microsoft.com/office/drawing/2014/main" id="{7058A76D-F5A7-4B12-9A8F-0CD7495AA222}"/>
              </a:ext>
            </a:extLst>
          </p:cNvPr>
          <p:cNvSpPr>
            <a:spLocks noGrp="1"/>
          </p:cNvSpPr>
          <p:nvPr>
            <p:ph type="body" sz="quarter" idx="3"/>
          </p:nvPr>
        </p:nvSpPr>
        <p:spPr>
          <a:xfrm>
            <a:off x="6172200" y="1408698"/>
            <a:ext cx="5183188" cy="823913"/>
          </a:xfrm>
        </p:spPr>
        <p:txBody>
          <a:bodyPr>
            <a:normAutofit fontScale="40000" lnSpcReduction="20000"/>
          </a:bodyPr>
          <a:lstStyle/>
          <a:p>
            <a:pPr lvl="0" algn="ctr"/>
            <a:r>
              <a:rPr lang="en-US" sz="7700" dirty="0">
                <a:solidFill>
                  <a:prstClr val="white"/>
                </a:solidFill>
                <a:latin typeface="Arial Black" panose="020B0A04020102020204" pitchFamily="34" charset="0"/>
              </a:rPr>
              <a:t>        </a:t>
            </a:r>
            <a:r>
              <a:rPr lang="en-US" sz="8000" dirty="0">
                <a:solidFill>
                  <a:schemeClr val="accent1"/>
                </a:solidFill>
                <a:latin typeface="Arial Black" panose="020B0A04020102020204" pitchFamily="34" charset="0"/>
              </a:rPr>
              <a:t>Meetings / Events</a:t>
            </a:r>
          </a:p>
          <a:p>
            <a:pPr algn="ctr"/>
            <a:endParaRPr lang="en-US" dirty="0"/>
          </a:p>
        </p:txBody>
      </p:sp>
      <p:sp>
        <p:nvSpPr>
          <p:cNvPr id="13" name="Content Placeholder 12">
            <a:extLst>
              <a:ext uri="{FF2B5EF4-FFF2-40B4-BE49-F238E27FC236}">
                <a16:creationId xmlns:a16="http://schemas.microsoft.com/office/drawing/2014/main" id="{A89B9CD6-92F5-4A71-9879-033BE3C7C343}"/>
              </a:ext>
            </a:extLst>
          </p:cNvPr>
          <p:cNvSpPr>
            <a:spLocks noGrp="1"/>
          </p:cNvSpPr>
          <p:nvPr>
            <p:ph sz="quarter" idx="4"/>
          </p:nvPr>
        </p:nvSpPr>
        <p:spPr>
          <a:xfrm>
            <a:off x="6172199" y="2232612"/>
            <a:ext cx="5357813" cy="4512746"/>
          </a:xfrm>
        </p:spPr>
        <p:txBody>
          <a:bodyPr>
            <a:normAutofit fontScale="85000" lnSpcReduction="20000"/>
          </a:bodyPr>
          <a:lstStyle/>
          <a:p>
            <a:r>
              <a:rPr lang="en-US" b="1" dirty="0"/>
              <a:t>16,000 square feet of conference space</a:t>
            </a:r>
          </a:p>
          <a:p>
            <a:pPr lvl="1"/>
            <a:r>
              <a:rPr lang="en-US" sz="2500" b="1" dirty="0"/>
              <a:t>Two ballrooms</a:t>
            </a:r>
          </a:p>
          <a:p>
            <a:pPr lvl="1"/>
            <a:r>
              <a:rPr lang="en-US" sz="2500" b="1" dirty="0"/>
              <a:t>Break-out rooms</a:t>
            </a:r>
          </a:p>
          <a:p>
            <a:pPr lvl="1"/>
            <a:r>
              <a:rPr lang="en-US" sz="2500" b="1" dirty="0"/>
              <a:t>Conference room</a:t>
            </a:r>
          </a:p>
          <a:p>
            <a:pPr lvl="1"/>
            <a:r>
              <a:rPr lang="en-US" sz="2500" b="1" dirty="0"/>
              <a:t>Private Dining Room</a:t>
            </a:r>
          </a:p>
          <a:p>
            <a:r>
              <a:rPr lang="en-US" b="1" dirty="0"/>
              <a:t>Off-site catering license – Ideal for…</a:t>
            </a:r>
          </a:p>
          <a:p>
            <a:pPr lvl="1"/>
            <a:r>
              <a:rPr lang="en-US" sz="2500" b="1" dirty="0" err="1"/>
              <a:t>Sunsphere</a:t>
            </a:r>
            <a:endParaRPr lang="en-US" sz="2500" b="1" dirty="0"/>
          </a:p>
          <a:p>
            <a:pPr lvl="1"/>
            <a:r>
              <a:rPr lang="en-US" sz="2500" b="1" dirty="0"/>
              <a:t>World’s Fair Park and Amphitheater</a:t>
            </a:r>
          </a:p>
          <a:p>
            <a:pPr lvl="1"/>
            <a:r>
              <a:rPr lang="en-US" sz="2500" b="1" dirty="0"/>
              <a:t>Knoxville Museum of Art</a:t>
            </a:r>
          </a:p>
          <a:p>
            <a:r>
              <a:rPr lang="en-US" b="1" dirty="0"/>
              <a:t>Seasoned banquet staff </a:t>
            </a:r>
          </a:p>
          <a:p>
            <a:r>
              <a:rPr lang="en-US" b="1" dirty="0"/>
              <a:t>Talented culinary team</a:t>
            </a:r>
          </a:p>
          <a:p>
            <a:pPr lvl="1"/>
            <a:r>
              <a:rPr lang="en-US" sz="2500" b="1" dirty="0"/>
              <a:t>Creative menu selections</a:t>
            </a:r>
          </a:p>
          <a:p>
            <a:pPr lvl="1"/>
            <a:r>
              <a:rPr lang="en-US" sz="2500" b="1" dirty="0"/>
              <a:t>Inventive custom options</a:t>
            </a:r>
          </a:p>
          <a:p>
            <a:r>
              <a:rPr lang="en-US" b="1" dirty="0">
                <a:hlinkClick r:id="rId3"/>
              </a:rPr>
              <a:t>Take a virtual tour</a:t>
            </a:r>
            <a:endParaRPr lang="en-US" b="1" dirty="0"/>
          </a:p>
          <a:p>
            <a:endParaRPr lang="en-US" dirty="0"/>
          </a:p>
        </p:txBody>
      </p:sp>
      <p:sp>
        <p:nvSpPr>
          <p:cNvPr id="14" name="TextBox 13">
            <a:extLst>
              <a:ext uri="{FF2B5EF4-FFF2-40B4-BE49-F238E27FC236}">
                <a16:creationId xmlns:a16="http://schemas.microsoft.com/office/drawing/2014/main" id="{61478EEF-D6DA-41A4-806C-7C556676D35C}"/>
              </a:ext>
            </a:extLst>
          </p:cNvPr>
          <p:cNvSpPr txBox="1"/>
          <p:nvPr/>
        </p:nvSpPr>
        <p:spPr>
          <a:xfrm>
            <a:off x="4512039" y="329784"/>
            <a:ext cx="3132945" cy="969496"/>
          </a:xfrm>
          <a:prstGeom prst="rect">
            <a:avLst/>
          </a:prstGeom>
          <a:noFill/>
        </p:spPr>
        <p:txBody>
          <a:bodyPr wrap="square" rtlCol="0">
            <a:spAutoFit/>
          </a:bodyPr>
          <a:lstStyle/>
          <a:p>
            <a:pPr algn="ctr"/>
            <a:r>
              <a:rPr lang="en-US" sz="2500" dirty="0">
                <a:solidFill>
                  <a:schemeClr val="accent1"/>
                </a:solidFill>
                <a:latin typeface="Arial Black" panose="020B0A04020102020204" pitchFamily="34" charset="0"/>
              </a:rPr>
              <a:t>At Your Service</a:t>
            </a:r>
          </a:p>
          <a:p>
            <a:pPr algn="ctr"/>
            <a:endParaRPr lang="en-US" sz="3200" dirty="0"/>
          </a:p>
        </p:txBody>
      </p:sp>
    </p:spTree>
    <p:extLst>
      <p:ext uri="{BB962C8B-B14F-4D97-AF65-F5344CB8AC3E}">
        <p14:creationId xmlns:p14="http://schemas.microsoft.com/office/powerpoint/2010/main" val="128151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5A7874A-12C3-4A69-B81A-39F4D4DD2FA6}"/>
              </a:ext>
            </a:extLst>
          </p:cNvPr>
          <p:cNvPicPr>
            <a:picLocks noChangeAspect="1"/>
          </p:cNvPicPr>
          <p:nvPr/>
        </p:nvPicPr>
        <p:blipFill rotWithShape="1">
          <a:blip r:embed="rId2">
            <a:extLst>
              <a:ext uri="{28A0092B-C50C-407E-A947-70E740481C1C}">
                <a14:useLocalDpi xmlns:a14="http://schemas.microsoft.com/office/drawing/2010/main" val="0"/>
              </a:ext>
            </a:extLst>
          </a:blip>
          <a:srcRect t="25853" r="-2" b="9020"/>
          <a:stretch/>
        </p:blipFill>
        <p:spPr>
          <a:xfrm>
            <a:off x="4493436" y="243"/>
            <a:ext cx="7698564" cy="3346705"/>
          </a:xfrm>
          <a:custGeom>
            <a:avLst/>
            <a:gdLst>
              <a:gd name="connsiteX0" fmla="*/ 1549963 w 7698564"/>
              <a:gd name="connsiteY0" fmla="*/ 0 h 3346705"/>
              <a:gd name="connsiteX1" fmla="*/ 1555540 w 7698564"/>
              <a:gd name="connsiteY1" fmla="*/ 0 h 3346705"/>
              <a:gd name="connsiteX2" fmla="*/ 2621768 w 7698564"/>
              <a:gd name="connsiteY2" fmla="*/ 0 h 3346705"/>
              <a:gd name="connsiteX3" fmla="*/ 6451640 w 7698564"/>
              <a:gd name="connsiteY3" fmla="*/ 0 h 3346705"/>
              <a:gd name="connsiteX4" fmla="*/ 6451640 w 7698564"/>
              <a:gd name="connsiteY4" fmla="*/ 479 h 3346705"/>
              <a:gd name="connsiteX5" fmla="*/ 7698564 w 7698564"/>
              <a:gd name="connsiteY5" fmla="*/ 479 h 3346705"/>
              <a:gd name="connsiteX6" fmla="*/ 7698564 w 7698564"/>
              <a:gd name="connsiteY6" fmla="*/ 3346705 h 3346705"/>
              <a:gd name="connsiteX7" fmla="*/ 0 w 7698564"/>
              <a:gd name="connsiteY7" fmla="*/ 3346705 h 334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98564" h="3346705">
                <a:moveTo>
                  <a:pt x="1549963" y="0"/>
                </a:moveTo>
                <a:lnTo>
                  <a:pt x="1555540" y="0"/>
                </a:lnTo>
                <a:lnTo>
                  <a:pt x="2621768" y="0"/>
                </a:lnTo>
                <a:lnTo>
                  <a:pt x="6451640" y="0"/>
                </a:lnTo>
                <a:lnTo>
                  <a:pt x="6451640" y="479"/>
                </a:lnTo>
                <a:lnTo>
                  <a:pt x="7698564" y="479"/>
                </a:lnTo>
                <a:lnTo>
                  <a:pt x="7698564" y="3346705"/>
                </a:lnTo>
                <a:lnTo>
                  <a:pt x="0" y="3346705"/>
                </a:lnTo>
                <a:close/>
              </a:path>
            </a:pathLst>
          </a:custGeom>
        </p:spPr>
      </p:pic>
      <p:pic>
        <p:nvPicPr>
          <p:cNvPr id="16" name="Picture 15">
            <a:extLst>
              <a:ext uri="{FF2B5EF4-FFF2-40B4-BE49-F238E27FC236}">
                <a16:creationId xmlns:a16="http://schemas.microsoft.com/office/drawing/2014/main" id="{9BF0AF0B-460C-4B24-AF7B-07B6B964BD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
            <a:ext cx="5669280" cy="3346695"/>
          </a:xfrm>
          <a:custGeom>
            <a:avLst/>
            <a:gdLst>
              <a:gd name="connsiteX0" fmla="*/ 0 w 5859797"/>
              <a:gd name="connsiteY0" fmla="*/ 0 h 3346705"/>
              <a:gd name="connsiteX1" fmla="*/ 5859797 w 5859797"/>
              <a:gd name="connsiteY1" fmla="*/ 0 h 3346705"/>
              <a:gd name="connsiteX2" fmla="*/ 4309834 w 5859797"/>
              <a:gd name="connsiteY2" fmla="*/ 3346705 h 3346705"/>
              <a:gd name="connsiteX3" fmla="*/ 4304257 w 5859797"/>
              <a:gd name="connsiteY3" fmla="*/ 3346705 h 3346705"/>
              <a:gd name="connsiteX4" fmla="*/ 3238029 w 5859797"/>
              <a:gd name="connsiteY4" fmla="*/ 3346705 h 3346705"/>
              <a:gd name="connsiteX5" fmla="*/ 0 w 5859797"/>
              <a:gd name="connsiteY5" fmla="*/ 3346705 h 334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59797" h="3346705">
                <a:moveTo>
                  <a:pt x="0" y="0"/>
                </a:moveTo>
                <a:lnTo>
                  <a:pt x="5859797" y="0"/>
                </a:lnTo>
                <a:lnTo>
                  <a:pt x="4309834" y="3346705"/>
                </a:lnTo>
                <a:lnTo>
                  <a:pt x="4304257" y="3346705"/>
                </a:lnTo>
                <a:lnTo>
                  <a:pt x="3238029" y="3346705"/>
                </a:lnTo>
                <a:lnTo>
                  <a:pt x="0" y="3346705"/>
                </a:lnTo>
                <a:close/>
              </a:path>
            </a:pathLst>
          </a:custGeom>
        </p:spPr>
      </p:pic>
      <p:pic>
        <p:nvPicPr>
          <p:cNvPr id="12" name="Picture 11">
            <a:extLst>
              <a:ext uri="{FF2B5EF4-FFF2-40B4-BE49-F238E27FC236}">
                <a16:creationId xmlns:a16="http://schemas.microsoft.com/office/drawing/2014/main" id="{EE127DAC-8FD1-412E-AD94-DEFED41CB6DB}"/>
              </a:ext>
            </a:extLst>
          </p:cNvPr>
          <p:cNvPicPr>
            <a:picLocks noChangeAspect="1"/>
          </p:cNvPicPr>
          <p:nvPr/>
        </p:nvPicPr>
        <p:blipFill rotWithShape="1">
          <a:blip r:embed="rId4">
            <a:extLst>
              <a:ext uri="{28A0092B-C50C-407E-A947-70E740481C1C}">
                <a14:useLocalDpi xmlns:a14="http://schemas.microsoft.com/office/drawing/2010/main" val="0"/>
              </a:ext>
            </a:extLst>
          </a:blip>
          <a:srcRect l="13158" r="2" b="2"/>
          <a:stretch/>
        </p:blipFill>
        <p:spPr>
          <a:xfrm>
            <a:off x="6485205" y="3511295"/>
            <a:ext cx="5706795" cy="3346705"/>
          </a:xfrm>
          <a:custGeom>
            <a:avLst/>
            <a:gdLst>
              <a:gd name="connsiteX0" fmla="*/ 1549963 w 5841911"/>
              <a:gd name="connsiteY0" fmla="*/ 0 h 3346705"/>
              <a:gd name="connsiteX1" fmla="*/ 1555540 w 5841911"/>
              <a:gd name="connsiteY1" fmla="*/ 0 h 3346705"/>
              <a:gd name="connsiteX2" fmla="*/ 2621768 w 5841911"/>
              <a:gd name="connsiteY2" fmla="*/ 0 h 3346705"/>
              <a:gd name="connsiteX3" fmla="*/ 5841911 w 5841911"/>
              <a:gd name="connsiteY3" fmla="*/ 0 h 3346705"/>
              <a:gd name="connsiteX4" fmla="*/ 5841911 w 5841911"/>
              <a:gd name="connsiteY4" fmla="*/ 3346705 h 3346705"/>
              <a:gd name="connsiteX5" fmla="*/ 0 w 5841911"/>
              <a:gd name="connsiteY5" fmla="*/ 3346705 h 334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1911" h="3346705">
                <a:moveTo>
                  <a:pt x="1549963" y="0"/>
                </a:moveTo>
                <a:lnTo>
                  <a:pt x="1555540" y="0"/>
                </a:lnTo>
                <a:lnTo>
                  <a:pt x="2621768" y="0"/>
                </a:lnTo>
                <a:lnTo>
                  <a:pt x="5841911" y="0"/>
                </a:lnTo>
                <a:lnTo>
                  <a:pt x="5841911" y="3346705"/>
                </a:lnTo>
                <a:lnTo>
                  <a:pt x="0" y="3346705"/>
                </a:lnTo>
                <a:close/>
              </a:path>
            </a:pathLst>
          </a:custGeom>
        </p:spPr>
      </p:pic>
      <p:pic>
        <p:nvPicPr>
          <p:cNvPr id="8" name="Picture 7">
            <a:extLst>
              <a:ext uri="{FF2B5EF4-FFF2-40B4-BE49-F238E27FC236}">
                <a16:creationId xmlns:a16="http://schemas.microsoft.com/office/drawing/2014/main" id="{0458E88F-29E7-406E-AB3B-D0EA30E3C7BD}"/>
              </a:ext>
            </a:extLst>
          </p:cNvPr>
          <p:cNvPicPr>
            <a:picLocks noChangeAspect="1"/>
          </p:cNvPicPr>
          <p:nvPr/>
        </p:nvPicPr>
        <p:blipFill rotWithShape="1">
          <a:blip r:embed="rId5">
            <a:extLst>
              <a:ext uri="{28A0092B-C50C-407E-A947-70E740481C1C}">
                <a14:useLocalDpi xmlns:a14="http://schemas.microsoft.com/office/drawing/2010/main" val="0"/>
              </a:ext>
            </a:extLst>
          </a:blip>
          <a:srcRect t="12406" r="-2" b="22467"/>
          <a:stretch/>
        </p:blipFill>
        <p:spPr>
          <a:xfrm>
            <a:off x="20" y="3511295"/>
            <a:ext cx="7698544" cy="3346705"/>
          </a:xfrm>
          <a:custGeom>
            <a:avLst/>
            <a:gdLst>
              <a:gd name="connsiteX0" fmla="*/ 0 w 7698564"/>
              <a:gd name="connsiteY0" fmla="*/ 0 h 3346705"/>
              <a:gd name="connsiteX1" fmla="*/ 7698564 w 7698564"/>
              <a:gd name="connsiteY1" fmla="*/ 0 h 3346705"/>
              <a:gd name="connsiteX2" fmla="*/ 6148601 w 7698564"/>
              <a:gd name="connsiteY2" fmla="*/ 3346705 h 3346705"/>
              <a:gd name="connsiteX3" fmla="*/ 6143024 w 7698564"/>
              <a:gd name="connsiteY3" fmla="*/ 3346705 h 3346705"/>
              <a:gd name="connsiteX4" fmla="*/ 5076796 w 7698564"/>
              <a:gd name="connsiteY4" fmla="*/ 3346705 h 3346705"/>
              <a:gd name="connsiteX5" fmla="*/ 1246924 w 7698564"/>
              <a:gd name="connsiteY5" fmla="*/ 3346705 h 3346705"/>
              <a:gd name="connsiteX6" fmla="*/ 1246924 w 7698564"/>
              <a:gd name="connsiteY6" fmla="*/ 3346226 h 3346705"/>
              <a:gd name="connsiteX7" fmla="*/ 0 w 7698564"/>
              <a:gd name="connsiteY7" fmla="*/ 3346226 h 334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98564" h="3346705">
                <a:moveTo>
                  <a:pt x="0" y="0"/>
                </a:moveTo>
                <a:lnTo>
                  <a:pt x="7698564" y="0"/>
                </a:lnTo>
                <a:lnTo>
                  <a:pt x="6148601" y="3346705"/>
                </a:lnTo>
                <a:lnTo>
                  <a:pt x="6143024" y="3346705"/>
                </a:lnTo>
                <a:lnTo>
                  <a:pt x="5076796" y="3346705"/>
                </a:lnTo>
                <a:lnTo>
                  <a:pt x="1246924" y="3346705"/>
                </a:lnTo>
                <a:lnTo>
                  <a:pt x="1246924" y="3346226"/>
                </a:lnTo>
                <a:lnTo>
                  <a:pt x="0" y="3346226"/>
                </a:lnTo>
                <a:close/>
              </a:path>
            </a:pathLst>
          </a:custGeom>
        </p:spPr>
      </p:pic>
    </p:spTree>
    <p:extLst>
      <p:ext uri="{BB962C8B-B14F-4D97-AF65-F5344CB8AC3E}">
        <p14:creationId xmlns:p14="http://schemas.microsoft.com/office/powerpoint/2010/main" val="321486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2127-E642-4038-8716-8462A56B672B}"/>
              </a:ext>
            </a:extLst>
          </p:cNvPr>
          <p:cNvSpPr>
            <a:spLocks noGrp="1"/>
          </p:cNvSpPr>
          <p:nvPr>
            <p:ph type="title"/>
          </p:nvPr>
        </p:nvSpPr>
        <p:spPr>
          <a:xfrm>
            <a:off x="838200" y="104931"/>
            <a:ext cx="10515600" cy="644577"/>
          </a:xfrm>
          <a:solidFill>
            <a:schemeClr val="bg1"/>
          </a:solidFill>
        </p:spPr>
        <p:txBody>
          <a:bodyPr>
            <a:normAutofit/>
          </a:bodyPr>
          <a:lstStyle/>
          <a:p>
            <a:pPr algn="ctr"/>
            <a:r>
              <a:rPr lang="en-US" sz="4000" dirty="0">
                <a:solidFill>
                  <a:srgbClr val="0070C0"/>
                </a:solidFill>
                <a:latin typeface="Arial Black" panose="020B0A04020102020204" pitchFamily="34" charset="0"/>
              </a:rPr>
              <a:t>What University Peers Are Saying</a:t>
            </a:r>
          </a:p>
        </p:txBody>
      </p:sp>
      <p:sp>
        <p:nvSpPr>
          <p:cNvPr id="4" name="Speech Bubble: Rectangle 3">
            <a:extLst>
              <a:ext uri="{FF2B5EF4-FFF2-40B4-BE49-F238E27FC236}">
                <a16:creationId xmlns:a16="http://schemas.microsoft.com/office/drawing/2014/main" id="{7DB45813-F667-42BE-AA4E-5E9ABF7FDB9C}"/>
              </a:ext>
            </a:extLst>
          </p:cNvPr>
          <p:cNvSpPr/>
          <p:nvPr/>
        </p:nvSpPr>
        <p:spPr>
          <a:xfrm>
            <a:off x="5756222" y="749508"/>
            <a:ext cx="6205927" cy="5066676"/>
          </a:xfrm>
          <a:prstGeom prst="wedgeRectCallout">
            <a:avLst>
              <a:gd name="adj1" fmla="val 40279"/>
              <a:gd name="adj2" fmla="val 6529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 have worked with the team at the Holiday Inn World’s Fair Park for various conferences over the past few years.</a:t>
            </a:r>
          </a:p>
          <a:p>
            <a:pPr algn="ctr"/>
            <a:endParaRPr lang="en-US" sz="2000" b="1" dirty="0">
              <a:solidFill>
                <a:schemeClr val="tx1"/>
              </a:solidFill>
            </a:endParaRPr>
          </a:p>
          <a:p>
            <a:pPr algn="ctr"/>
            <a:r>
              <a:rPr lang="en-US" sz="2000" b="1" dirty="0">
                <a:solidFill>
                  <a:schemeClr val="tx1"/>
                </a:solidFill>
              </a:rPr>
              <a:t>From start to finish, the staff has been professional, courteous, and helpful. Erica is quick to respond to any questions, needs or concerns that we have pre-conference, while the banquet and setup team is on-site to ensure our conferences run smoothly and seamlessly. </a:t>
            </a:r>
          </a:p>
          <a:p>
            <a:pPr algn="ctr"/>
            <a:endParaRPr lang="en-US" sz="2000" b="1" dirty="0">
              <a:solidFill>
                <a:schemeClr val="tx1"/>
              </a:solidFill>
            </a:endParaRPr>
          </a:p>
          <a:p>
            <a:pPr algn="ctr"/>
            <a:r>
              <a:rPr lang="en-US" sz="2000" b="1" dirty="0">
                <a:solidFill>
                  <a:schemeClr val="tx1"/>
                </a:solidFill>
              </a:rPr>
              <a:t>We have several conferences booked with this property in 2018 and beyond and are always delighted to work with such an outstanding team of professionals.</a:t>
            </a:r>
          </a:p>
        </p:txBody>
      </p:sp>
      <p:sp>
        <p:nvSpPr>
          <p:cNvPr id="5" name="Speech Bubble: Oval 4">
            <a:extLst>
              <a:ext uri="{FF2B5EF4-FFF2-40B4-BE49-F238E27FC236}">
                <a16:creationId xmlns:a16="http://schemas.microsoft.com/office/drawing/2014/main" id="{F304AF97-0F77-4390-992D-58BACE1DD50C}"/>
              </a:ext>
            </a:extLst>
          </p:cNvPr>
          <p:cNvSpPr/>
          <p:nvPr/>
        </p:nvSpPr>
        <p:spPr>
          <a:xfrm>
            <a:off x="0" y="899411"/>
            <a:ext cx="5351489" cy="3672590"/>
          </a:xfrm>
          <a:prstGeom prst="wedgeEllipseCallout">
            <a:avLst>
              <a:gd name="adj1" fmla="val -42628"/>
              <a:gd name="adj2" fmla="val 5492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Holiday Inn Downtown were so accommodating for our needs. </a:t>
            </a:r>
          </a:p>
          <a:p>
            <a:pPr algn="ctr"/>
            <a:endParaRPr lang="en-US" sz="2000" b="1" dirty="0">
              <a:solidFill>
                <a:schemeClr val="tx1"/>
              </a:solidFill>
            </a:endParaRPr>
          </a:p>
          <a:p>
            <a:pPr algn="ctr"/>
            <a:r>
              <a:rPr lang="en-US" sz="2000" b="1" dirty="0">
                <a:solidFill>
                  <a:schemeClr val="tx1"/>
                </a:solidFill>
              </a:rPr>
              <a:t>They provided a shuttle for us to go to and from the university so our attendees did not have to find their way from downtown to the conference. We had the best experience with the HI Downtown.</a:t>
            </a:r>
          </a:p>
        </p:txBody>
      </p:sp>
      <p:sp>
        <p:nvSpPr>
          <p:cNvPr id="9" name="TextBox 8">
            <a:extLst>
              <a:ext uri="{FF2B5EF4-FFF2-40B4-BE49-F238E27FC236}">
                <a16:creationId xmlns:a16="http://schemas.microsoft.com/office/drawing/2014/main" id="{8D43A21B-8237-43E7-B210-00C7CF0FBDB4}"/>
              </a:ext>
            </a:extLst>
          </p:cNvPr>
          <p:cNvSpPr txBox="1"/>
          <p:nvPr/>
        </p:nvSpPr>
        <p:spPr>
          <a:xfrm>
            <a:off x="254832" y="5081666"/>
            <a:ext cx="5231567" cy="1169551"/>
          </a:xfrm>
          <a:prstGeom prst="rect">
            <a:avLst/>
          </a:prstGeom>
          <a:noFill/>
        </p:spPr>
        <p:txBody>
          <a:bodyPr wrap="square" rtlCol="0">
            <a:spAutoFit/>
          </a:bodyPr>
          <a:lstStyle/>
          <a:p>
            <a:pPr algn="ctr"/>
            <a:r>
              <a:rPr lang="en-US" sz="3500" b="1" dirty="0"/>
              <a:t>What Differentiates Holiday Inn from the rest …</a:t>
            </a:r>
          </a:p>
        </p:txBody>
      </p:sp>
    </p:spTree>
    <p:extLst>
      <p:ext uri="{BB962C8B-B14F-4D97-AF65-F5344CB8AC3E}">
        <p14:creationId xmlns:p14="http://schemas.microsoft.com/office/powerpoint/2010/main" val="369163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peech Bubble: Oval 5">
            <a:extLst>
              <a:ext uri="{FF2B5EF4-FFF2-40B4-BE49-F238E27FC236}">
                <a16:creationId xmlns:a16="http://schemas.microsoft.com/office/drawing/2014/main" id="{B43D01A7-AFB4-4D96-AD35-265D84DB76B0}"/>
              </a:ext>
            </a:extLst>
          </p:cNvPr>
          <p:cNvSpPr/>
          <p:nvPr/>
        </p:nvSpPr>
        <p:spPr>
          <a:xfrm>
            <a:off x="6057900" y="104932"/>
            <a:ext cx="5744358" cy="5658306"/>
          </a:xfrm>
          <a:prstGeom prst="wedgeEllipseCallout">
            <a:avLst>
              <a:gd name="adj1" fmla="val 51383"/>
              <a:gd name="adj2" fmla="val 471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0000"/>
                </a:solidFill>
                <a:latin typeface="Times New Roman" panose="02020603050405020304" pitchFamily="18" charset="0"/>
              </a:rPr>
              <a:t>  I have had the pleasure of working closely with the Holiday Inn World’s Fair going on 10 years now. </a:t>
            </a:r>
          </a:p>
          <a:p>
            <a:pPr algn="ctr"/>
            <a:endParaRPr lang="en-US" sz="2000" b="1" dirty="0">
              <a:solidFill>
                <a:srgbClr val="000000"/>
              </a:solidFill>
              <a:latin typeface="Times New Roman" panose="02020603050405020304" pitchFamily="18" charset="0"/>
            </a:endParaRPr>
          </a:p>
          <a:p>
            <a:pPr algn="ctr"/>
            <a:r>
              <a:rPr lang="en-US" sz="2000" b="1" dirty="0">
                <a:solidFill>
                  <a:srgbClr val="000000"/>
                </a:solidFill>
                <a:latin typeface="Times New Roman" panose="02020603050405020304" pitchFamily="18" charset="0"/>
              </a:rPr>
              <a:t>The Management and staff consistently demonstrate an incredible capacity for hotel operations, finance, and sales &amp; marketing making them extremely easy to work with. </a:t>
            </a:r>
          </a:p>
          <a:p>
            <a:pPr algn="ctr"/>
            <a:endParaRPr lang="en-US" sz="2000" b="1" dirty="0">
              <a:solidFill>
                <a:srgbClr val="000000"/>
              </a:solidFill>
              <a:latin typeface="Times New Roman" panose="02020603050405020304" pitchFamily="18" charset="0"/>
            </a:endParaRPr>
          </a:p>
          <a:p>
            <a:pPr algn="ctr"/>
            <a:r>
              <a:rPr lang="en-US" sz="2000" b="1" dirty="0">
                <a:solidFill>
                  <a:srgbClr val="000000"/>
                </a:solidFill>
                <a:latin typeface="Times New Roman" panose="02020603050405020304" pitchFamily="18" charset="0"/>
              </a:rPr>
              <a:t>The Holiday Inn World’s Fair Park consistently does what needs to be done with both a high level of integrity and professionalism.</a:t>
            </a:r>
            <a:endParaRPr lang="en-US" sz="2000" b="1" dirty="0"/>
          </a:p>
        </p:txBody>
      </p:sp>
      <p:sp>
        <p:nvSpPr>
          <p:cNvPr id="8" name="Speech Bubble: Rectangle with Corners Rounded 7">
            <a:extLst>
              <a:ext uri="{FF2B5EF4-FFF2-40B4-BE49-F238E27FC236}">
                <a16:creationId xmlns:a16="http://schemas.microsoft.com/office/drawing/2014/main" id="{3778A3E5-ECF1-486F-AF7D-3B4485F4550C}"/>
              </a:ext>
            </a:extLst>
          </p:cNvPr>
          <p:cNvSpPr/>
          <p:nvPr/>
        </p:nvSpPr>
        <p:spPr>
          <a:xfrm>
            <a:off x="389743" y="104931"/>
            <a:ext cx="5366480" cy="6505731"/>
          </a:xfrm>
          <a:prstGeom prst="wedgeRoundRectCallout">
            <a:avLst>
              <a:gd name="adj1" fmla="val -50109"/>
              <a:gd name="adj2" fmla="val 53597"/>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    For more than 20 years I’ve hosted events in various downtown hotels. The Holiday Inn World’s Fair Park and the Park Pavilion is an excellent choice for anyone considering hosting an event and/or needing a block of rooms.</a:t>
            </a:r>
          </a:p>
          <a:p>
            <a:endParaRPr lang="en-US" sz="1600" b="1" dirty="0">
              <a:solidFill>
                <a:schemeClr val="tx1"/>
              </a:solidFill>
            </a:endParaRPr>
          </a:p>
          <a:p>
            <a:r>
              <a:rPr lang="en-US" sz="1600" b="1" dirty="0">
                <a:solidFill>
                  <a:schemeClr val="tx1"/>
                </a:solidFill>
              </a:rPr>
              <a:t>Through the years the staff has been efficient and helpful at all times. From the chef, wait staff, sales, catering team, and management; the entire staff are meticulous in their planning, providing delicious food, and service. Our events require months of extensive planning and need detailed execution. The sales, catering and conference service staff are very knowledgeable, professional and well aware of what works best in their venue. Information provided allows clients to make informed decisions.</a:t>
            </a:r>
          </a:p>
          <a:p>
            <a:endParaRPr lang="en-US" sz="1600" b="1" dirty="0">
              <a:solidFill>
                <a:schemeClr val="tx1"/>
              </a:solidFill>
            </a:endParaRPr>
          </a:p>
          <a:p>
            <a:r>
              <a:rPr lang="en-US" sz="1600" b="1" dirty="0">
                <a:solidFill>
                  <a:schemeClr val="tx1"/>
                </a:solidFill>
              </a:rPr>
              <a:t>The sales and catering staff and our team work in a collaborative manner with one goal in mind - making attendees feel welcomed the minute they step onto the hotel’s property.</a:t>
            </a:r>
          </a:p>
          <a:p>
            <a:endParaRPr lang="en-US" sz="1600" b="1" dirty="0">
              <a:solidFill>
                <a:schemeClr val="tx1"/>
              </a:solidFill>
            </a:endParaRPr>
          </a:p>
          <a:p>
            <a:r>
              <a:rPr lang="en-US" sz="1600" b="1" dirty="0">
                <a:solidFill>
                  <a:schemeClr val="tx1"/>
                </a:solidFill>
              </a:rPr>
              <a:t>We have an excellent working relationship and I look forward to opportunities when we can work</a:t>
            </a:r>
          </a:p>
          <a:p>
            <a:r>
              <a:rPr lang="en-US" sz="1600" b="1" dirty="0">
                <a:solidFill>
                  <a:schemeClr val="tx1"/>
                </a:solidFill>
              </a:rPr>
              <a:t>       together</a:t>
            </a:r>
            <a:r>
              <a:rPr lang="en-US" sz="1600" dirty="0"/>
              <a:t>.</a:t>
            </a:r>
          </a:p>
        </p:txBody>
      </p:sp>
      <p:sp>
        <p:nvSpPr>
          <p:cNvPr id="10" name="TextBox 9">
            <a:extLst>
              <a:ext uri="{FF2B5EF4-FFF2-40B4-BE49-F238E27FC236}">
                <a16:creationId xmlns:a16="http://schemas.microsoft.com/office/drawing/2014/main" id="{506EFE45-66C6-4798-BB36-9560E531DF97}"/>
              </a:ext>
            </a:extLst>
          </p:cNvPr>
          <p:cNvSpPr txBox="1"/>
          <p:nvPr/>
        </p:nvSpPr>
        <p:spPr>
          <a:xfrm>
            <a:off x="6096000" y="5471410"/>
            <a:ext cx="6007935" cy="1569660"/>
          </a:xfrm>
          <a:prstGeom prst="rect">
            <a:avLst/>
          </a:prstGeom>
          <a:noFill/>
        </p:spPr>
        <p:txBody>
          <a:bodyPr wrap="square" rtlCol="0">
            <a:spAutoFit/>
          </a:bodyPr>
          <a:lstStyle/>
          <a:p>
            <a:endParaRPr lang="en-US" dirty="0"/>
          </a:p>
          <a:p>
            <a:pPr algn="ctr"/>
            <a:r>
              <a:rPr lang="en-US" sz="3000" b="1" dirty="0"/>
              <a:t>It’s our “BE THE DIFFERENCE” approach!</a:t>
            </a:r>
          </a:p>
          <a:p>
            <a:endParaRPr lang="en-US" dirty="0"/>
          </a:p>
        </p:txBody>
      </p:sp>
    </p:spTree>
    <p:extLst>
      <p:ext uri="{BB962C8B-B14F-4D97-AF65-F5344CB8AC3E}">
        <p14:creationId xmlns:p14="http://schemas.microsoft.com/office/powerpoint/2010/main" val="64576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D96A-0F34-4278-82D6-D1EC1C530777}"/>
              </a:ext>
            </a:extLst>
          </p:cNvPr>
          <p:cNvSpPr>
            <a:spLocks noGrp="1"/>
          </p:cNvSpPr>
          <p:nvPr>
            <p:ph type="title"/>
          </p:nvPr>
        </p:nvSpPr>
        <p:spPr/>
        <p:txBody>
          <a:bodyPr/>
          <a:lstStyle/>
          <a:p>
            <a:pPr algn="ctr"/>
            <a:endParaRPr lang="en-US" b="1" dirty="0"/>
          </a:p>
        </p:txBody>
      </p:sp>
      <p:sp>
        <p:nvSpPr>
          <p:cNvPr id="3" name="Content Placeholder 2">
            <a:extLst>
              <a:ext uri="{FF2B5EF4-FFF2-40B4-BE49-F238E27FC236}">
                <a16:creationId xmlns:a16="http://schemas.microsoft.com/office/drawing/2014/main" id="{78F95BB4-EB0A-4D76-A9C9-C81660458F70}"/>
              </a:ext>
            </a:extLst>
          </p:cNvPr>
          <p:cNvSpPr>
            <a:spLocks noGrp="1"/>
          </p:cNvSpPr>
          <p:nvPr>
            <p:ph idx="1"/>
          </p:nvPr>
        </p:nvSpPr>
        <p:spPr>
          <a:xfrm>
            <a:off x="838200" y="1543986"/>
            <a:ext cx="10515600" cy="5314013"/>
          </a:xfrm>
        </p:spPr>
        <p:txBody>
          <a:bodyPr>
            <a:normAutofit/>
          </a:bodyPr>
          <a:lstStyle/>
          <a:p>
            <a:endParaRPr lang="en-US" sz="2500" b="1" dirty="0"/>
          </a:p>
          <a:p>
            <a:r>
              <a:rPr lang="en-US" sz="2500" b="1" dirty="0"/>
              <a:t>UT Procurement has negotiated all contracting details</a:t>
            </a:r>
          </a:p>
          <a:p>
            <a:pPr lvl="2"/>
            <a:r>
              <a:rPr lang="en-US" b="1" dirty="0"/>
              <a:t>Outlined in PO # 5500007637</a:t>
            </a:r>
          </a:p>
          <a:p>
            <a:r>
              <a:rPr lang="en-US" sz="2500" b="1" dirty="0"/>
              <a:t>UT Planners are now able to sign room </a:t>
            </a:r>
            <a:r>
              <a:rPr lang="en-US" sz="2500" b="1"/>
              <a:t>block agreements </a:t>
            </a:r>
            <a:r>
              <a:rPr lang="en-US" sz="2500" b="1" dirty="0"/>
              <a:t>and Event BEO’s</a:t>
            </a:r>
          </a:p>
          <a:p>
            <a:pPr lvl="2"/>
            <a:r>
              <a:rPr lang="en-US" b="1" dirty="0"/>
              <a:t>Outlined in PO # 550007637</a:t>
            </a:r>
          </a:p>
          <a:p>
            <a:pPr lvl="2"/>
            <a:r>
              <a:rPr lang="en-US" b="1" dirty="0"/>
              <a:t>Simply call Kelly or Erica with your details and we’ll send you a customized agreement</a:t>
            </a:r>
          </a:p>
          <a:p>
            <a:r>
              <a:rPr lang="en-US" sz="2500" b="1" dirty="0"/>
              <a:t>Direct Bill has been established for University of Tennessee </a:t>
            </a:r>
          </a:p>
          <a:p>
            <a:pPr lvl="2"/>
            <a:r>
              <a:rPr lang="en-US" b="1" dirty="0"/>
              <a:t>Written authorization is required by each department for anything direct billed</a:t>
            </a:r>
          </a:p>
          <a:p>
            <a:pPr lvl="2"/>
            <a:r>
              <a:rPr lang="en-US" b="1" dirty="0"/>
              <a:t>Transient reservations must have department authorization prior to direct billing</a:t>
            </a:r>
          </a:p>
          <a:p>
            <a:r>
              <a:rPr lang="en-US" sz="2500" b="1" dirty="0"/>
              <a:t>Detailed bills will be sent directly to the contracting department within a few days after departure</a:t>
            </a:r>
          </a:p>
        </p:txBody>
      </p:sp>
      <p:pic>
        <p:nvPicPr>
          <p:cNvPr id="4" name="Picture 3">
            <a:extLst>
              <a:ext uri="{FF2B5EF4-FFF2-40B4-BE49-F238E27FC236}">
                <a16:creationId xmlns:a16="http://schemas.microsoft.com/office/drawing/2014/main" id="{24E8EB52-5D3D-4C69-99AC-68F65A544509}"/>
              </a:ext>
            </a:extLst>
          </p:cNvPr>
          <p:cNvPicPr>
            <a:picLocks noChangeAspect="1"/>
          </p:cNvPicPr>
          <p:nvPr/>
        </p:nvPicPr>
        <p:blipFill>
          <a:blip r:embed="rId2"/>
          <a:stretch>
            <a:fillRect/>
          </a:stretch>
        </p:blipFill>
        <p:spPr>
          <a:xfrm>
            <a:off x="4160352" y="112644"/>
            <a:ext cx="3871296" cy="1670556"/>
          </a:xfrm>
          <a:prstGeom prst="rect">
            <a:avLst/>
          </a:prstGeom>
        </p:spPr>
      </p:pic>
      <p:sp>
        <p:nvSpPr>
          <p:cNvPr id="5" name="TextBox 4">
            <a:extLst>
              <a:ext uri="{FF2B5EF4-FFF2-40B4-BE49-F238E27FC236}">
                <a16:creationId xmlns:a16="http://schemas.microsoft.com/office/drawing/2014/main" id="{73495C09-7819-4EA1-B91A-6A2944EA4B4E}"/>
              </a:ext>
            </a:extLst>
          </p:cNvPr>
          <p:cNvSpPr txBox="1"/>
          <p:nvPr/>
        </p:nvSpPr>
        <p:spPr>
          <a:xfrm>
            <a:off x="4199021" y="228600"/>
            <a:ext cx="3777916" cy="861774"/>
          </a:xfrm>
          <a:prstGeom prst="rect">
            <a:avLst/>
          </a:prstGeom>
          <a:noFill/>
        </p:spPr>
        <p:txBody>
          <a:bodyPr wrap="square" rtlCol="0">
            <a:spAutoFit/>
          </a:bodyPr>
          <a:lstStyle/>
          <a:p>
            <a:pPr algn="ctr"/>
            <a:r>
              <a:rPr lang="en-US" sz="2500" b="1" dirty="0">
                <a:solidFill>
                  <a:srgbClr val="0070C0"/>
                </a:solidFill>
              </a:rPr>
              <a:t>A Convenient </a:t>
            </a:r>
          </a:p>
          <a:p>
            <a:pPr algn="ctr"/>
            <a:r>
              <a:rPr lang="en-US" sz="2500" b="1" dirty="0">
                <a:solidFill>
                  <a:srgbClr val="0070C0"/>
                </a:solidFill>
              </a:rPr>
              <a:t>Collaboration</a:t>
            </a:r>
          </a:p>
        </p:txBody>
      </p:sp>
    </p:spTree>
    <p:extLst>
      <p:ext uri="{BB962C8B-B14F-4D97-AF65-F5344CB8AC3E}">
        <p14:creationId xmlns:p14="http://schemas.microsoft.com/office/powerpoint/2010/main" val="129387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0BB2-BA51-4D9B-97C0-E7A49C8D67A3}"/>
              </a:ext>
            </a:extLst>
          </p:cNvPr>
          <p:cNvSpPr>
            <a:spLocks noGrp="1"/>
          </p:cNvSpPr>
          <p:nvPr>
            <p:ph type="title"/>
          </p:nvPr>
        </p:nvSpPr>
        <p:spPr/>
        <p:txBody>
          <a:bodyPr/>
          <a:lstStyle/>
          <a:p>
            <a:pPr algn="ctr"/>
            <a:endParaRPr lang="en-US" b="1" dirty="0"/>
          </a:p>
        </p:txBody>
      </p:sp>
      <p:sp>
        <p:nvSpPr>
          <p:cNvPr id="3" name="Text Placeholder 2">
            <a:extLst>
              <a:ext uri="{FF2B5EF4-FFF2-40B4-BE49-F238E27FC236}">
                <a16:creationId xmlns:a16="http://schemas.microsoft.com/office/drawing/2014/main" id="{CB24D013-7229-4C9B-9956-499566F6FD17}"/>
              </a:ext>
            </a:extLst>
          </p:cNvPr>
          <p:cNvSpPr>
            <a:spLocks noGrp="1"/>
          </p:cNvSpPr>
          <p:nvPr>
            <p:ph type="body" idx="1"/>
          </p:nvPr>
        </p:nvSpPr>
        <p:spPr>
          <a:xfrm>
            <a:off x="599606" y="1681163"/>
            <a:ext cx="2742937" cy="823912"/>
          </a:xfrm>
        </p:spPr>
        <p:txBody>
          <a:bodyPr>
            <a:noAutofit/>
          </a:bodyPr>
          <a:lstStyle/>
          <a:p>
            <a:pPr algn="ctr"/>
            <a:r>
              <a:rPr lang="en-US" sz="2000" dirty="0"/>
              <a:t>Kelly Pratt  </a:t>
            </a:r>
          </a:p>
          <a:p>
            <a:pPr algn="ctr"/>
            <a:r>
              <a:rPr lang="en-US" sz="2000" dirty="0"/>
              <a:t>      Sales Manager</a:t>
            </a:r>
          </a:p>
        </p:txBody>
      </p:sp>
      <p:pic>
        <p:nvPicPr>
          <p:cNvPr id="9" name="Content Placeholder 8">
            <a:extLst>
              <a:ext uri="{FF2B5EF4-FFF2-40B4-BE49-F238E27FC236}">
                <a16:creationId xmlns:a16="http://schemas.microsoft.com/office/drawing/2014/main" id="{DBC662C4-D2E8-42E8-BDA0-86BDBD7C8F0F}"/>
              </a:ext>
            </a:extLst>
          </p:cNvPr>
          <p:cNvPicPr>
            <a:picLocks noGrp="1" noChangeAspect="1"/>
          </p:cNvPicPr>
          <p:nvPr>
            <p:ph sz="half" idx="2"/>
          </p:nvPr>
        </p:nvPicPr>
        <p:blipFill>
          <a:blip r:embed="rId2" cstate="hqprint">
            <a:extLst>
              <a:ext uri="{28A0092B-C50C-407E-A947-70E740481C1C}">
                <a14:useLocalDpi xmlns:a14="http://schemas.microsoft.com/office/drawing/2010/main" val="0"/>
              </a:ext>
            </a:extLst>
          </a:blip>
          <a:stretch>
            <a:fillRect/>
          </a:stretch>
        </p:blipFill>
        <p:spPr>
          <a:xfrm>
            <a:off x="1076690" y="2505075"/>
            <a:ext cx="1789969" cy="1847850"/>
          </a:xfrm>
        </p:spPr>
      </p:pic>
      <p:sp>
        <p:nvSpPr>
          <p:cNvPr id="5" name="Text Placeholder 4">
            <a:extLst>
              <a:ext uri="{FF2B5EF4-FFF2-40B4-BE49-F238E27FC236}">
                <a16:creationId xmlns:a16="http://schemas.microsoft.com/office/drawing/2014/main" id="{568E3A98-922C-4B24-8D2F-FB8B5BB3DB02}"/>
              </a:ext>
            </a:extLst>
          </p:cNvPr>
          <p:cNvSpPr>
            <a:spLocks noGrp="1"/>
          </p:cNvSpPr>
          <p:nvPr>
            <p:ph type="body" sz="quarter" idx="3"/>
          </p:nvPr>
        </p:nvSpPr>
        <p:spPr>
          <a:xfrm>
            <a:off x="4212236" y="1409075"/>
            <a:ext cx="2742937" cy="1096000"/>
          </a:xfrm>
        </p:spPr>
        <p:txBody>
          <a:bodyPr>
            <a:normAutofit/>
          </a:bodyPr>
          <a:lstStyle/>
          <a:p>
            <a:pPr algn="ctr"/>
            <a:r>
              <a:rPr lang="en-US" sz="2000" dirty="0"/>
              <a:t>Erica Greene-Johnson  </a:t>
            </a:r>
          </a:p>
          <a:p>
            <a:pPr algn="ctr"/>
            <a:r>
              <a:rPr lang="en-US" sz="2000" dirty="0"/>
              <a:t>Director of Catering</a:t>
            </a:r>
          </a:p>
        </p:txBody>
      </p:sp>
      <p:pic>
        <p:nvPicPr>
          <p:cNvPr id="16" name="Content Placeholder 15">
            <a:extLst>
              <a:ext uri="{FF2B5EF4-FFF2-40B4-BE49-F238E27FC236}">
                <a16:creationId xmlns:a16="http://schemas.microsoft.com/office/drawing/2014/main" id="{6B7A841A-0005-4E7E-9B4E-C56386FFFBB6}"/>
              </a:ext>
            </a:extLst>
          </p:cNvPr>
          <p:cNvPicPr>
            <a:picLocks noGrp="1" noChangeAspect="1"/>
          </p:cNvPicPr>
          <p:nvPr>
            <p:ph sz="quarter" idx="4"/>
          </p:nvPr>
        </p:nvPicPr>
        <p:blipFill>
          <a:blip r:embed="rId3" cstate="hqprint">
            <a:extLst>
              <a:ext uri="{28A0092B-C50C-407E-A947-70E740481C1C}">
                <a14:useLocalDpi xmlns:a14="http://schemas.microsoft.com/office/drawing/2010/main" val="0"/>
              </a:ext>
            </a:extLst>
          </a:blip>
          <a:stretch>
            <a:fillRect/>
          </a:stretch>
        </p:blipFill>
        <p:spPr>
          <a:xfrm>
            <a:off x="4686332" y="2505075"/>
            <a:ext cx="1909021" cy="1847850"/>
          </a:xfrm>
        </p:spPr>
      </p:pic>
      <p:pic>
        <p:nvPicPr>
          <p:cNvPr id="7" name="Picture 6">
            <a:extLst>
              <a:ext uri="{FF2B5EF4-FFF2-40B4-BE49-F238E27FC236}">
                <a16:creationId xmlns:a16="http://schemas.microsoft.com/office/drawing/2014/main" id="{4E697A61-4B12-4AB9-8773-A24646151F1B}"/>
              </a:ext>
            </a:extLst>
          </p:cNvPr>
          <p:cNvPicPr>
            <a:picLocks noChangeAspect="1"/>
          </p:cNvPicPr>
          <p:nvPr/>
        </p:nvPicPr>
        <p:blipFill>
          <a:blip r:embed="rId4"/>
          <a:stretch>
            <a:fillRect/>
          </a:stretch>
        </p:blipFill>
        <p:spPr>
          <a:xfrm>
            <a:off x="7990017" y="2505075"/>
            <a:ext cx="2712959" cy="1847851"/>
          </a:xfrm>
          <a:prstGeom prst="rect">
            <a:avLst/>
          </a:prstGeom>
        </p:spPr>
      </p:pic>
      <p:sp>
        <p:nvSpPr>
          <p:cNvPr id="10" name="TextBox 9">
            <a:extLst>
              <a:ext uri="{FF2B5EF4-FFF2-40B4-BE49-F238E27FC236}">
                <a16:creationId xmlns:a16="http://schemas.microsoft.com/office/drawing/2014/main" id="{0D97026A-F26B-44B6-92EE-24F49CD8DFA0}"/>
              </a:ext>
            </a:extLst>
          </p:cNvPr>
          <p:cNvSpPr txBox="1"/>
          <p:nvPr/>
        </p:nvSpPr>
        <p:spPr>
          <a:xfrm>
            <a:off x="7990017" y="1681163"/>
            <a:ext cx="2712958" cy="707886"/>
          </a:xfrm>
          <a:prstGeom prst="rect">
            <a:avLst/>
          </a:prstGeom>
          <a:noFill/>
        </p:spPr>
        <p:txBody>
          <a:bodyPr wrap="square" rtlCol="0">
            <a:spAutoFit/>
          </a:bodyPr>
          <a:lstStyle/>
          <a:p>
            <a:pPr algn="ctr"/>
            <a:r>
              <a:rPr lang="en-US" sz="2000" b="1" dirty="0" err="1"/>
              <a:t>Daryush</a:t>
            </a:r>
            <a:r>
              <a:rPr lang="en-US" sz="2000" b="1" dirty="0"/>
              <a:t> </a:t>
            </a:r>
            <a:r>
              <a:rPr lang="en-US" sz="2000" b="1" dirty="0" err="1"/>
              <a:t>Shirooni</a:t>
            </a:r>
            <a:endParaRPr lang="en-US" sz="2000" b="1" dirty="0"/>
          </a:p>
          <a:p>
            <a:pPr algn="ctr"/>
            <a:r>
              <a:rPr lang="en-US" sz="2000" b="1" dirty="0"/>
              <a:t>Director of Banquets</a:t>
            </a:r>
          </a:p>
        </p:txBody>
      </p:sp>
      <p:sp>
        <p:nvSpPr>
          <p:cNvPr id="11" name="TextBox 10">
            <a:extLst>
              <a:ext uri="{FF2B5EF4-FFF2-40B4-BE49-F238E27FC236}">
                <a16:creationId xmlns:a16="http://schemas.microsoft.com/office/drawing/2014/main" id="{CD3CD274-BA1E-499E-8DFE-C07C8317162A}"/>
              </a:ext>
            </a:extLst>
          </p:cNvPr>
          <p:cNvSpPr txBox="1"/>
          <p:nvPr/>
        </p:nvSpPr>
        <p:spPr>
          <a:xfrm>
            <a:off x="839788" y="5261548"/>
            <a:ext cx="10148002" cy="1246495"/>
          </a:xfrm>
          <a:prstGeom prst="rect">
            <a:avLst/>
          </a:prstGeom>
          <a:noFill/>
        </p:spPr>
        <p:txBody>
          <a:bodyPr wrap="square" rtlCol="0">
            <a:spAutoFit/>
          </a:bodyPr>
          <a:lstStyle/>
          <a:p>
            <a:endParaRPr lang="en-US" sz="2500" b="1" dirty="0"/>
          </a:p>
          <a:p>
            <a:pPr algn="ctr" fontAlgn="ctr"/>
            <a:r>
              <a:rPr lang="en-US" sz="2500" b="1" dirty="0"/>
              <a:t>“True hospitality consists of giving the best of yourself to your guests.”</a:t>
            </a:r>
          </a:p>
          <a:p>
            <a:pPr algn="ctr" fontAlgn="ctr"/>
            <a:r>
              <a:rPr lang="en-US" sz="2500" dirty="0"/>
              <a:t>— Eleanor Roosevelt</a:t>
            </a:r>
          </a:p>
        </p:txBody>
      </p:sp>
      <p:sp>
        <p:nvSpPr>
          <p:cNvPr id="12" name="TextBox 11">
            <a:extLst>
              <a:ext uri="{FF2B5EF4-FFF2-40B4-BE49-F238E27FC236}">
                <a16:creationId xmlns:a16="http://schemas.microsoft.com/office/drawing/2014/main" id="{EA8B4044-0025-4FCB-9830-63E6C5224703}"/>
              </a:ext>
            </a:extLst>
          </p:cNvPr>
          <p:cNvSpPr txBox="1"/>
          <p:nvPr/>
        </p:nvSpPr>
        <p:spPr>
          <a:xfrm>
            <a:off x="599606" y="4631961"/>
            <a:ext cx="2742937" cy="646331"/>
          </a:xfrm>
          <a:prstGeom prst="rect">
            <a:avLst/>
          </a:prstGeom>
          <a:noFill/>
        </p:spPr>
        <p:txBody>
          <a:bodyPr wrap="square" rtlCol="0">
            <a:spAutoFit/>
          </a:bodyPr>
          <a:lstStyle/>
          <a:p>
            <a:pPr algn="ctr"/>
            <a:r>
              <a:rPr lang="en-US" dirty="0">
                <a:solidFill>
                  <a:schemeClr val="accent1"/>
                </a:solidFill>
                <a:hlinkClick r:id="rId5">
                  <a:extLst>
                    <a:ext uri="{A12FA001-AC4F-418D-AE19-62706E023703}">
                      <ahyp:hlinkClr xmlns:ahyp="http://schemas.microsoft.com/office/drawing/2018/hyperlinkcolor" xmlns="" val="tx"/>
                    </a:ext>
                  </a:extLst>
                </a:hlinkClick>
              </a:rPr>
              <a:t>kpratt@hiknoxdwtn.com</a:t>
            </a:r>
            <a:endParaRPr lang="en-US" dirty="0">
              <a:solidFill>
                <a:schemeClr val="accent1"/>
              </a:solidFill>
            </a:endParaRPr>
          </a:p>
          <a:p>
            <a:pPr algn="ctr"/>
            <a:r>
              <a:rPr lang="en-US" dirty="0"/>
              <a:t>865-934-3084</a:t>
            </a:r>
          </a:p>
        </p:txBody>
      </p:sp>
      <p:sp>
        <p:nvSpPr>
          <p:cNvPr id="13" name="TextBox 12">
            <a:extLst>
              <a:ext uri="{FF2B5EF4-FFF2-40B4-BE49-F238E27FC236}">
                <a16:creationId xmlns:a16="http://schemas.microsoft.com/office/drawing/2014/main" id="{3ED66F7A-9250-41A5-BF2A-60AD3BD72DE4}"/>
              </a:ext>
            </a:extLst>
          </p:cNvPr>
          <p:cNvSpPr txBox="1"/>
          <p:nvPr/>
        </p:nvSpPr>
        <p:spPr>
          <a:xfrm>
            <a:off x="4002374" y="4631961"/>
            <a:ext cx="3147934" cy="923330"/>
          </a:xfrm>
          <a:prstGeom prst="rect">
            <a:avLst/>
          </a:prstGeom>
          <a:noFill/>
        </p:spPr>
        <p:txBody>
          <a:bodyPr wrap="square" rtlCol="0">
            <a:spAutoFit/>
          </a:bodyPr>
          <a:lstStyle/>
          <a:p>
            <a:pPr algn="ctr"/>
            <a:r>
              <a:rPr lang="en-US" dirty="0">
                <a:hlinkClick r:id="rId6"/>
              </a:rPr>
              <a:t>Egreene-johnson@usa-bhi.com</a:t>
            </a:r>
            <a:endParaRPr lang="en-US" dirty="0"/>
          </a:p>
          <a:p>
            <a:pPr algn="ctr"/>
            <a:r>
              <a:rPr lang="en-US" dirty="0"/>
              <a:t>865-934-3291</a:t>
            </a:r>
          </a:p>
          <a:p>
            <a:endParaRPr lang="en-US" dirty="0"/>
          </a:p>
        </p:txBody>
      </p:sp>
      <p:sp>
        <p:nvSpPr>
          <p:cNvPr id="15" name="TextBox 14">
            <a:extLst>
              <a:ext uri="{FF2B5EF4-FFF2-40B4-BE49-F238E27FC236}">
                <a16:creationId xmlns:a16="http://schemas.microsoft.com/office/drawing/2014/main" id="{3756355D-99DD-425E-BA1E-6C8C8FEDC4C6}"/>
              </a:ext>
            </a:extLst>
          </p:cNvPr>
          <p:cNvSpPr txBox="1"/>
          <p:nvPr/>
        </p:nvSpPr>
        <p:spPr>
          <a:xfrm>
            <a:off x="7990017" y="4631961"/>
            <a:ext cx="2712958" cy="646331"/>
          </a:xfrm>
          <a:prstGeom prst="rect">
            <a:avLst/>
          </a:prstGeom>
          <a:noFill/>
        </p:spPr>
        <p:txBody>
          <a:bodyPr wrap="square" rtlCol="0">
            <a:spAutoFit/>
          </a:bodyPr>
          <a:lstStyle/>
          <a:p>
            <a:pPr algn="ctr"/>
            <a:r>
              <a:rPr lang="en-US" dirty="0">
                <a:hlinkClick r:id="rId7"/>
              </a:rPr>
              <a:t>dshirooni@usa-bhi.com</a:t>
            </a:r>
            <a:endParaRPr lang="en-US" dirty="0"/>
          </a:p>
          <a:p>
            <a:pPr algn="ctr"/>
            <a:r>
              <a:rPr lang="en-US" dirty="0"/>
              <a:t>865-934-3311</a:t>
            </a:r>
          </a:p>
        </p:txBody>
      </p:sp>
      <p:pic>
        <p:nvPicPr>
          <p:cNvPr id="18" name="Picture 17">
            <a:extLst>
              <a:ext uri="{FF2B5EF4-FFF2-40B4-BE49-F238E27FC236}">
                <a16:creationId xmlns:a16="http://schemas.microsoft.com/office/drawing/2014/main" id="{DA3C5ADF-58B8-4664-8B6B-A805144E7E79}"/>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8299379" y="2505076"/>
            <a:ext cx="1933738" cy="1847850"/>
          </a:xfrm>
          <a:prstGeom prst="rect">
            <a:avLst/>
          </a:prstGeom>
        </p:spPr>
      </p:pic>
      <p:pic>
        <p:nvPicPr>
          <p:cNvPr id="19" name="Picture 18">
            <a:extLst>
              <a:ext uri="{FF2B5EF4-FFF2-40B4-BE49-F238E27FC236}">
                <a16:creationId xmlns:a16="http://schemas.microsoft.com/office/drawing/2014/main" id="{8F8A2A6A-E949-4796-A07B-FF5FDA65EF64}"/>
              </a:ext>
            </a:extLst>
          </p:cNvPr>
          <p:cNvPicPr>
            <a:picLocks noChangeAspect="1"/>
          </p:cNvPicPr>
          <p:nvPr/>
        </p:nvPicPr>
        <p:blipFill>
          <a:blip r:embed="rId9"/>
          <a:stretch>
            <a:fillRect/>
          </a:stretch>
        </p:blipFill>
        <p:spPr>
          <a:xfrm>
            <a:off x="4160352" y="112644"/>
            <a:ext cx="3871296" cy="1578044"/>
          </a:xfrm>
          <a:prstGeom prst="rect">
            <a:avLst/>
          </a:prstGeom>
        </p:spPr>
      </p:pic>
      <p:sp>
        <p:nvSpPr>
          <p:cNvPr id="21" name="TextBox 20">
            <a:extLst>
              <a:ext uri="{FF2B5EF4-FFF2-40B4-BE49-F238E27FC236}">
                <a16:creationId xmlns:a16="http://schemas.microsoft.com/office/drawing/2014/main" id="{5BADB17E-E639-4F23-884D-14E579B9DB02}"/>
              </a:ext>
            </a:extLst>
          </p:cNvPr>
          <p:cNvSpPr txBox="1"/>
          <p:nvPr/>
        </p:nvSpPr>
        <p:spPr>
          <a:xfrm>
            <a:off x="4212236" y="349957"/>
            <a:ext cx="3777781" cy="477054"/>
          </a:xfrm>
          <a:prstGeom prst="rect">
            <a:avLst/>
          </a:prstGeom>
          <a:noFill/>
        </p:spPr>
        <p:txBody>
          <a:bodyPr wrap="square" rtlCol="0">
            <a:spAutoFit/>
          </a:bodyPr>
          <a:lstStyle/>
          <a:p>
            <a:pPr algn="ctr"/>
            <a:r>
              <a:rPr lang="en-US" sz="2500" b="1" dirty="0">
                <a:solidFill>
                  <a:schemeClr val="accent1"/>
                </a:solidFill>
              </a:rPr>
              <a:t>Meet The Team</a:t>
            </a:r>
          </a:p>
        </p:txBody>
      </p:sp>
    </p:spTree>
    <p:extLst>
      <p:ext uri="{BB962C8B-B14F-4D97-AF65-F5344CB8AC3E}">
        <p14:creationId xmlns:p14="http://schemas.microsoft.com/office/powerpoint/2010/main" val="204327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EA87-6218-464F-A18C-9F0F7A3291F3}"/>
              </a:ext>
            </a:extLst>
          </p:cNvPr>
          <p:cNvSpPr>
            <a:spLocks noGrp="1"/>
          </p:cNvSpPr>
          <p:nvPr>
            <p:ph type="ctrTitle"/>
          </p:nvPr>
        </p:nvSpPr>
        <p:spPr>
          <a:xfrm>
            <a:off x="804673" y="2586789"/>
            <a:ext cx="4524973" cy="2273969"/>
          </a:xfrm>
        </p:spPr>
        <p:txBody>
          <a:bodyPr anchor="t">
            <a:normAutofit/>
          </a:bodyPr>
          <a:lstStyle/>
          <a:p>
            <a:r>
              <a:rPr lang="en-US" sz="4800" b="1" dirty="0"/>
              <a:t>We Look Forward to Serving You</a:t>
            </a:r>
          </a:p>
        </p:txBody>
      </p:sp>
      <p:sp>
        <p:nvSpPr>
          <p:cNvPr id="3" name="Subtitle 2">
            <a:extLst>
              <a:ext uri="{FF2B5EF4-FFF2-40B4-BE49-F238E27FC236}">
                <a16:creationId xmlns:a16="http://schemas.microsoft.com/office/drawing/2014/main" id="{D0F9D5CA-A8DA-4908-9265-B7DF7171C188}"/>
              </a:ext>
            </a:extLst>
          </p:cNvPr>
          <p:cNvSpPr>
            <a:spLocks noGrp="1"/>
          </p:cNvSpPr>
          <p:nvPr>
            <p:ph type="subTitle" idx="1"/>
          </p:nvPr>
        </p:nvSpPr>
        <p:spPr>
          <a:xfrm>
            <a:off x="804673" y="2348680"/>
            <a:ext cx="4524973" cy="972180"/>
          </a:xfrm>
        </p:spPr>
        <p:txBody>
          <a:bodyPr anchor="b">
            <a:normAutofit/>
          </a:bodyPr>
          <a:lstStyle/>
          <a:p>
            <a:pPr algn="l"/>
            <a:endParaRPr lang="en-US" sz="2000"/>
          </a:p>
          <a:p>
            <a:pPr algn="l"/>
            <a:endParaRPr lang="en-US" sz="2000"/>
          </a:p>
        </p:txBody>
      </p:sp>
      <p:sp>
        <p:nvSpPr>
          <p:cNvPr id="19" name="Freeform: Shape 18">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BBAA52FB-B13B-4D34-933D-57EADD83FCAF}"/>
              </a:ext>
            </a:extLst>
          </p:cNvPr>
          <p:cNvPicPr>
            <a:picLocks noChangeAspect="1"/>
          </p:cNvPicPr>
          <p:nvPr/>
        </p:nvPicPr>
        <p:blipFill rotWithShape="1">
          <a:blip r:embed="rId2">
            <a:extLst>
              <a:ext uri="{28A0092B-C50C-407E-A947-70E740481C1C}">
                <a14:useLocalDpi xmlns:a14="http://schemas.microsoft.com/office/drawing/2010/main" val="0"/>
              </a:ext>
            </a:extLst>
          </a:blip>
          <a:srcRect l="942" r="355" b="1"/>
          <a:stretch/>
        </p:blipFill>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45843191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731</Words>
  <Application>Microsoft Office PowerPoint</Application>
  <PresentationFormat>Widescreen</PresentationFormat>
  <Paragraphs>105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Times New Roman</vt:lpstr>
      <vt:lpstr>Office Theme</vt:lpstr>
      <vt:lpstr> Holiday Inn World’s Fair Park </vt:lpstr>
      <vt:lpstr>PowerPoint Presentation</vt:lpstr>
      <vt:lpstr> </vt:lpstr>
      <vt:lpstr>PowerPoint Presentation</vt:lpstr>
      <vt:lpstr>What University Peers Are Saying</vt:lpstr>
      <vt:lpstr>PowerPoint Presentation</vt:lpstr>
      <vt:lpstr>PowerPoint Presentation</vt:lpstr>
      <vt:lpstr>PowerPoint Presentation</vt:lpstr>
      <vt:lpstr>We Look Forward to Serving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 Inn World’s Fair Park</dc:title>
  <dc:creator>Holbrook, Robin</dc:creator>
  <cp:lastModifiedBy>Casey Carrigan, The University of Tennessee</cp:lastModifiedBy>
  <cp:revision>4</cp:revision>
  <dcterms:created xsi:type="dcterms:W3CDTF">2018-11-02T18:47:21Z</dcterms:created>
  <dcterms:modified xsi:type="dcterms:W3CDTF">2018-11-05T17:51:21Z</dcterms:modified>
</cp:coreProperties>
</file>